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2" r:id="rId3"/>
    <p:sldId id="282" r:id="rId4"/>
    <p:sldId id="302" r:id="rId5"/>
    <p:sldId id="284" r:id="rId6"/>
    <p:sldId id="285" r:id="rId7"/>
    <p:sldId id="312" r:id="rId8"/>
    <p:sldId id="286" r:id="rId9"/>
    <p:sldId id="295" r:id="rId10"/>
    <p:sldId id="297" r:id="rId11"/>
    <p:sldId id="299" r:id="rId12"/>
    <p:sldId id="311" r:id="rId13"/>
    <p:sldId id="287" r:id="rId14"/>
    <p:sldId id="296" r:id="rId15"/>
    <p:sldId id="310" r:id="rId16"/>
    <p:sldId id="288" r:id="rId17"/>
    <p:sldId id="303" r:id="rId18"/>
    <p:sldId id="289" r:id="rId19"/>
    <p:sldId id="305" r:id="rId20"/>
    <p:sldId id="290" r:id="rId21"/>
    <p:sldId id="306" r:id="rId22"/>
    <p:sldId id="309" r:id="rId23"/>
    <p:sldId id="304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99FF33"/>
    <a:srgbClr val="4454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5" autoAdjust="0"/>
    <p:restoredTop sz="89425" autoAdjust="0"/>
  </p:normalViewPr>
  <p:slideViewPr>
    <p:cSldViewPr snapToGrid="0">
      <p:cViewPr varScale="1">
        <p:scale>
          <a:sx n="78" d="100"/>
          <a:sy n="78" d="100"/>
        </p:scale>
        <p:origin x="18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55E60-D424-4623-946A-0F056884C172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77E2A-6CB0-408D-B158-12E110E072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13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0490D-2C2A-4BAD-9539-01E00A57F73E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A280-FCDF-4C20-87BF-EF495F4AE5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82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A280-FCDF-4C20-87BF-EF495F4AE56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92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Quelle: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A280-FCDF-4C20-87BF-EF495F4AE56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03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0" y="6344636"/>
            <a:ext cx="9132815" cy="513364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-11185" y="6283378"/>
            <a:ext cx="9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3219356" y="179339"/>
            <a:ext cx="2119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latin typeface="Arial Narrow" panose="020B0606020202030204" pitchFamily="34" charset="0"/>
              </a:rPr>
              <a:t>Eva Schäfer</a:t>
            </a:r>
          </a:p>
          <a:p>
            <a:pPr algn="ctr"/>
            <a:r>
              <a:rPr lang="de-DE" sz="1200" baseline="0" dirty="0" smtClean="0">
                <a:latin typeface="Arial Narrow" panose="020B0606020202030204" pitchFamily="34" charset="0"/>
              </a:rPr>
              <a:t>DG HochN (</a:t>
            </a:r>
            <a:r>
              <a:rPr lang="de-DE" sz="1200" dirty="0" smtClean="0">
                <a:latin typeface="Arial Narrow" panose="020B0606020202030204" pitchFamily="34" charset="0"/>
              </a:rPr>
              <a:t>2. Stellv.</a:t>
            </a:r>
            <a:r>
              <a:rPr lang="de-DE" sz="1200" baseline="0" dirty="0" smtClean="0">
                <a:latin typeface="Arial Narrow" panose="020B0606020202030204" pitchFamily="34" charset="0"/>
              </a:rPr>
              <a:t> Vorsitzende)</a:t>
            </a:r>
          </a:p>
          <a:p>
            <a:pPr algn="ctr"/>
            <a:r>
              <a:rPr lang="de-DE" sz="1200" b="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de-DE" sz="1200" baseline="0" dirty="0" smtClean="0">
                <a:latin typeface="HDA DIN Office Bold" panose="02000503030000020004" pitchFamily="2" charset="0"/>
              </a:rPr>
              <a:t> </a:t>
            </a:r>
            <a:r>
              <a:rPr lang="de-DE" sz="1200" b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h_da</a:t>
            </a:r>
            <a:r>
              <a:rPr lang="de-DE" sz="1200" baseline="0" dirty="0" smtClean="0">
                <a:latin typeface="HDA DIN Office Bold" panose="02000503030000020004" pitchFamily="2" charset="0"/>
              </a:rPr>
              <a:t> </a:t>
            </a:r>
            <a:r>
              <a:rPr lang="de-DE" sz="1200" baseline="0" dirty="0" smtClean="0">
                <a:latin typeface="Arial Narrow" panose="020B0606020202030204" pitchFamily="34" charset="0"/>
              </a:rPr>
              <a:t>Hochschule Darmstadt </a:t>
            </a:r>
            <a:endParaRPr 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19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90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87" y="1086307"/>
            <a:ext cx="7886700" cy="669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87" y="1825625"/>
            <a:ext cx="8179663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27.06.2023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Eva Schäfer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/>
          <a:srcRect b="10818"/>
          <a:stretch/>
        </p:blipFill>
        <p:spPr>
          <a:xfrm>
            <a:off x="7701677" y="3263116"/>
            <a:ext cx="1442323" cy="3594884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19356" y="179339"/>
            <a:ext cx="2119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latin typeface="Arial Narrow" panose="020B0606020202030204" pitchFamily="34" charset="0"/>
              </a:rPr>
              <a:t>Eva Schäfer</a:t>
            </a:r>
          </a:p>
          <a:p>
            <a:pPr algn="ctr"/>
            <a:r>
              <a:rPr lang="de-DE" sz="1200" baseline="0" dirty="0" smtClean="0">
                <a:latin typeface="Arial Narrow" panose="020B0606020202030204" pitchFamily="34" charset="0"/>
              </a:rPr>
              <a:t>DG HochN (</a:t>
            </a:r>
            <a:r>
              <a:rPr lang="de-DE" sz="1200" dirty="0" smtClean="0">
                <a:latin typeface="Arial Narrow" panose="020B0606020202030204" pitchFamily="34" charset="0"/>
              </a:rPr>
              <a:t>2. Stellv.</a:t>
            </a:r>
            <a:r>
              <a:rPr lang="de-DE" sz="1200" baseline="0" dirty="0" smtClean="0">
                <a:latin typeface="Arial Narrow" panose="020B0606020202030204" pitchFamily="34" charset="0"/>
              </a:rPr>
              <a:t> Vorsitzende)</a:t>
            </a:r>
          </a:p>
          <a:p>
            <a:pPr algn="ctr"/>
            <a:r>
              <a:rPr lang="de-DE" sz="1200" b="0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&amp;</a:t>
            </a:r>
            <a:r>
              <a:rPr lang="de-DE" sz="1200" baseline="0" dirty="0" smtClean="0">
                <a:latin typeface="HDA DIN Office Bold" panose="02000503030000020004" pitchFamily="2" charset="0"/>
              </a:rPr>
              <a:t> </a:t>
            </a:r>
            <a:r>
              <a:rPr lang="de-DE" sz="1200" b="1" baseline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h_da</a:t>
            </a:r>
            <a:r>
              <a:rPr lang="de-DE" sz="1200" baseline="0" dirty="0" smtClean="0">
                <a:latin typeface="HDA DIN Office Bold" panose="02000503030000020004" pitchFamily="2" charset="0"/>
              </a:rPr>
              <a:t> </a:t>
            </a:r>
            <a:r>
              <a:rPr lang="de-DE" sz="1200" baseline="0" dirty="0" smtClean="0">
                <a:latin typeface="Arial Narrow" panose="020B0606020202030204" pitchFamily="34" charset="0"/>
              </a:rPr>
              <a:t>Hochschule Darmstadt </a:t>
            </a:r>
            <a:endParaRPr 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6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87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54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/>
          <a:srcRect b="10818"/>
          <a:stretch/>
        </p:blipFill>
        <p:spPr>
          <a:xfrm>
            <a:off x="7701677" y="3263116"/>
            <a:ext cx="1442323" cy="3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9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32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54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6633-0C78-4FB0-9D43-D6DAEC2972B7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3E95-68B3-448C-8D92-331FEA3AC1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8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2" descr="https://le-cdn.website-editor.net/s/f4795048cae543459128751e5276a70c/dms3rep/multi/opt/LogoHoch_N-H-RGB-1920w.png?Expires=1689324482&amp;Signature=Ybc0a-87LEYOHKfnJ0UvvzUyOQ-0g28lqPN9v2RWxPbxqRij1GbLRt9oXCA-ELxnpwZfDKTgpT8kautTg81RVH4tfxR5CG0qpeWofU1UJGMjl-HdE4W0FgUjzT6z~35Vyu0YcUX92wDdBSMt3ywpR7QOsxLmyA0ldDhuCiGyQSvwy3qVwwRK7dmSEmxS6pYJFd7vM5tZLSFAsW0xgt7Zwo7dEva6Y7h4O2ut2GVkqkb75b9xYGTgh8Njze7md7BxMBvhQTtkWp188CgTAIOGS3s56p9~xIqOrmCCsWq3-eCZvLgAp-X5LYvGJZiWopWSFTMIJZHYIWeGId08lsLbjQ__&amp;Key-Pair-Id=K2NXBXLF010TJ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" y="94578"/>
            <a:ext cx="2309827" cy="8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 userDrawn="1"/>
        </p:nvGrpSpPr>
        <p:grpSpPr>
          <a:xfrm>
            <a:off x="6048200" y="138968"/>
            <a:ext cx="2876899" cy="700792"/>
            <a:chOff x="7208519" y="30480"/>
            <a:chExt cx="4608046" cy="1122488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519" y="30480"/>
              <a:ext cx="4560815" cy="1122488"/>
            </a:xfrm>
            <a:prstGeom prst="rect">
              <a:avLst/>
            </a:prstGeom>
          </p:spPr>
        </p:pic>
        <p:grpSp>
          <p:nvGrpSpPr>
            <p:cNvPr id="12" name="Gruppieren 11"/>
            <p:cNvGrpSpPr/>
            <p:nvPr/>
          </p:nvGrpSpPr>
          <p:grpSpPr>
            <a:xfrm>
              <a:off x="10512337" y="414059"/>
              <a:ext cx="1304228" cy="406401"/>
              <a:chOff x="7423148" y="5791201"/>
              <a:chExt cx="1304228" cy="406401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7423148" y="5791202"/>
                <a:ext cx="1288365" cy="40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Picture 8" descr="https://www.univ-tech.eu/uas/univ_tech_euro/LOGOLANGEN/RGB_EUT_HORIZONTAL_MINI_EN.pn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t="21707" r="38327" b="20635"/>
              <a:stretch/>
            </p:blipFill>
            <p:spPr bwMode="auto">
              <a:xfrm>
                <a:off x="7423149" y="5791201"/>
                <a:ext cx="1304227" cy="40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Rechteck 16"/>
          <p:cNvSpPr/>
          <p:nvPr userDrawn="1"/>
        </p:nvSpPr>
        <p:spPr>
          <a:xfrm>
            <a:off x="-11185" y="931150"/>
            <a:ext cx="9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3613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8350-9086-6_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4512/978396006118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scientists4future.org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weforum.org/docs/WEF_The_Global_Risks_Report_2021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holmresilience.org/research/planetary-boundarie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mweltbundesamt.de/publikationen/umweltbewusstsein-umweltverhalten-in-deutschland-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va.schaefer@h-da.d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18/978-1-5225-6086-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oreilly.com/library/view/designing-for-behavior/9781492056027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de/daten/private-haushalte-konsum/umweltbewusstsein-umweltverhalt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658-28161-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/>
          <p:cNvSpPr txBox="1">
            <a:spLocks/>
          </p:cNvSpPr>
          <p:nvPr/>
        </p:nvSpPr>
        <p:spPr>
          <a:xfrm>
            <a:off x="663388" y="2503298"/>
            <a:ext cx="7820025" cy="7334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>
                <a:solidFill>
                  <a:srgbClr val="44546A"/>
                </a:solidFill>
                <a:latin typeface="Arial Narrow"/>
              </a:rPr>
              <a:t>Kommunikationsblase Nachhaltigkeit</a:t>
            </a:r>
            <a:r>
              <a:rPr lang="de-DE" dirty="0" smtClean="0">
                <a:solidFill>
                  <a:srgbClr val="44546A"/>
                </a:solidFill>
                <a:latin typeface="Arial Narrow"/>
              </a:rPr>
              <a:t>?</a:t>
            </a:r>
            <a:endParaRPr lang="de-DE" dirty="0">
              <a:solidFill>
                <a:srgbClr val="44546A"/>
              </a:solidFill>
              <a:latin typeface="Arial Narrow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663388" y="3292287"/>
            <a:ext cx="8373035" cy="285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Kollegialer Austausch zu einer </a:t>
            </a:r>
            <a:r>
              <a:rPr lang="de-DE" b="1" dirty="0" smtClean="0"/>
              <a:t>handlungs-</a:t>
            </a:r>
            <a:br>
              <a:rPr lang="de-DE" b="1" dirty="0" smtClean="0"/>
            </a:br>
            <a:r>
              <a:rPr lang="de-DE" b="1" dirty="0" smtClean="0"/>
              <a:t>fokussierten </a:t>
            </a:r>
            <a:r>
              <a:rPr lang="de-DE" b="1" dirty="0"/>
              <a:t>Nachhaltigkeitskommunikation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im </a:t>
            </a:r>
            <a:r>
              <a:rPr lang="de-DE" b="1" dirty="0"/>
              <a:t>Hochschulumfeld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smtClean="0"/>
              <a:t>Eva Schäfer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>
                <a:solidFill>
                  <a:srgbClr val="44546A"/>
                </a:solidFill>
                <a:latin typeface="Arial Narrow"/>
              </a:rPr>
              <a:t>2. Stellvertretende Vorsitzende der DG </a:t>
            </a:r>
            <a:r>
              <a:rPr lang="de-DE" sz="1500" smtClean="0">
                <a:solidFill>
                  <a:srgbClr val="44546A"/>
                </a:solidFill>
                <a:latin typeface="Arial Narrow"/>
              </a:rPr>
              <a:t>HochN und</a:t>
            </a:r>
            <a:endParaRPr lang="de-DE" sz="1500">
              <a:solidFill>
                <a:srgbClr val="44546A"/>
              </a:solidFill>
              <a:latin typeface="Arial Narrow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>
                <a:solidFill>
                  <a:srgbClr val="44546A"/>
                </a:solidFill>
                <a:latin typeface="Arial Narrow"/>
              </a:rPr>
              <a:t>Mitarbeiterin im Zentralen Ressort für Forschung und Nachhaltige Entwicklung </a:t>
            </a:r>
            <a:endParaRPr lang="de-DE" sz="1500" smtClean="0">
              <a:solidFill>
                <a:srgbClr val="44546A"/>
              </a:solidFill>
              <a:latin typeface="Arial Narrow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500" smtClean="0">
                <a:solidFill>
                  <a:srgbClr val="44546A"/>
                </a:solidFill>
                <a:latin typeface="Arial Narrow"/>
              </a:rPr>
              <a:t>der </a:t>
            </a:r>
            <a:r>
              <a:rPr lang="de-DE" sz="1500">
                <a:solidFill>
                  <a:srgbClr val="44546A"/>
                </a:solidFill>
                <a:latin typeface="Arial Narrow"/>
              </a:rPr>
              <a:t>Hochschule Darmstadt</a:t>
            </a:r>
          </a:p>
          <a:p>
            <a:pPr marL="0" indent="0">
              <a:buNone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87" y="1756064"/>
            <a:ext cx="6242233" cy="43513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35687" y="6381750"/>
            <a:ext cx="484459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</a:t>
            </a:r>
            <a:r>
              <a:rPr lang="de-DE" sz="1200" i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Winder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Thomas 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2006, S. 12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https://doi.org/10.1007/978-3-8350-9086-6_1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7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81725" y="3833243"/>
            <a:ext cx="264795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mtClean="0"/>
              <a:t>Verlustangst-Verzerrung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81725" y="4723803"/>
            <a:ext cx="217170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Single Action Bias</a:t>
            </a:r>
          </a:p>
        </p:txBody>
      </p:sp>
      <p:sp>
        <p:nvSpPr>
          <p:cNvPr id="8" name="Rechteck 7"/>
          <p:cNvSpPr/>
          <p:nvPr/>
        </p:nvSpPr>
        <p:spPr>
          <a:xfrm>
            <a:off x="6181725" y="5174499"/>
            <a:ext cx="217170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mtClean="0"/>
              <a:t>Present Bias</a:t>
            </a: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181725" y="4278523"/>
            <a:ext cx="217170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Bestätigungsfehler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9563" y="1184969"/>
            <a:ext cx="8596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>
                <a:solidFill>
                  <a:srgbClr val="44546A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Kognitive </a:t>
            </a:r>
            <a:r>
              <a:rPr lang="de-DE" sz="4400" smtClean="0">
                <a:solidFill>
                  <a:srgbClr val="44546A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Dissonanz</a:t>
            </a:r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966026"/>
            <a:ext cx="5332571" cy="3977574"/>
          </a:xfrm>
          <a:prstGeom prst="rect">
            <a:avLst/>
          </a:prstGeom>
        </p:spPr>
      </p:pic>
      <p:sp>
        <p:nvSpPr>
          <p:cNvPr id="17" name="Gewitterblitz 16"/>
          <p:cNvSpPr/>
          <p:nvPr/>
        </p:nvSpPr>
        <p:spPr>
          <a:xfrm>
            <a:off x="5524500" y="3990975"/>
            <a:ext cx="514350" cy="1206025"/>
          </a:xfrm>
          <a:prstGeom prst="lightningBol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09563" y="5956793"/>
            <a:ext cx="666915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Hamann/Baumann/</a:t>
            </a:r>
            <a:r>
              <a:rPr lang="de-DE" sz="1200" i="1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Löschinger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2016;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doi.org/10.14512/9783960061182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200" i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09" y="2047875"/>
            <a:ext cx="3438258" cy="21548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6947" t="9352" r="2962" b="5756"/>
          <a:stretch/>
        </p:blipFill>
        <p:spPr>
          <a:xfrm>
            <a:off x="4204486" y="2048609"/>
            <a:ext cx="3609975" cy="21541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8635" t="10805" r="9749" b="27634"/>
          <a:stretch/>
        </p:blipFill>
        <p:spPr>
          <a:xfrm>
            <a:off x="4204485" y="4202728"/>
            <a:ext cx="3377415" cy="15792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09" y="4295775"/>
            <a:ext cx="3438258" cy="219446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18480" y="1196430"/>
            <a:ext cx="6167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4400" smtClean="0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Wahrnehmungsverzerrungen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5501" y="6592253"/>
            <a:ext cx="392107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https://de.scientists4future.org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aufgerufen am 11.05.2022 </a:t>
            </a:r>
            <a:endParaRPr lang="de-DE" sz="1200" i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/>
          <p:cNvGrpSpPr/>
          <p:nvPr/>
        </p:nvGrpSpPr>
        <p:grpSpPr>
          <a:xfrm>
            <a:off x="1184566" y="2322659"/>
            <a:ext cx="2960759" cy="2911126"/>
            <a:chOff x="923923" y="1658321"/>
            <a:chExt cx="5295901" cy="3881501"/>
          </a:xfrm>
        </p:grpSpPr>
        <p:sp>
          <p:nvSpPr>
            <p:cNvPr id="54" name="Flussdiagramm: Magnetplattenspeicher 53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16000">
                  <a:schemeClr val="accent1">
                    <a:shade val="30000"/>
                    <a:satMod val="115000"/>
                  </a:schemeClr>
                </a:gs>
                <a:gs pos="7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56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8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9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0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1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2466982" y="2092725"/>
              <a:ext cx="2433723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Signal / </a:t>
              </a:r>
              <a:r>
                <a:rPr lang="de-DE" smtClean="0">
                  <a:solidFill>
                    <a:schemeClr val="bg1"/>
                  </a:solidFill>
                </a:rPr>
                <a:t>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sp>
        <p:nvSpPr>
          <p:cNvPr id="43" name="Pfeil nach rechts 42"/>
          <p:cNvSpPr/>
          <p:nvPr/>
        </p:nvSpPr>
        <p:spPr>
          <a:xfrm>
            <a:off x="4664867" y="3091921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5268192" y="3045827"/>
            <a:ext cx="181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reagieren </a:t>
            </a:r>
            <a:r>
              <a:rPr lang="de-DE">
                <a:solidFill>
                  <a:srgbClr val="FF9F9F"/>
                </a:solidFill>
              </a:rPr>
              <a:t>negativ</a:t>
            </a:r>
          </a:p>
        </p:txBody>
      </p:sp>
      <p:sp>
        <p:nvSpPr>
          <p:cNvPr id="45" name="Pfeil nach rechts 44"/>
          <p:cNvSpPr/>
          <p:nvPr/>
        </p:nvSpPr>
        <p:spPr>
          <a:xfrm>
            <a:off x="4513747" y="3462120"/>
            <a:ext cx="540979" cy="2540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6" name="Textfeld 45"/>
          <p:cNvSpPr txBox="1"/>
          <p:nvPr/>
        </p:nvSpPr>
        <p:spPr>
          <a:xfrm>
            <a:off x="5117072" y="3416026"/>
            <a:ext cx="267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bewerten </a:t>
            </a:r>
            <a:r>
              <a:rPr lang="de-DE">
                <a:solidFill>
                  <a:srgbClr val="C00000"/>
                </a:solidFill>
              </a:rPr>
              <a:t>Kosten &gt; Nutzen</a:t>
            </a:r>
          </a:p>
        </p:txBody>
      </p:sp>
      <p:sp>
        <p:nvSpPr>
          <p:cNvPr id="47" name="Pfeil nach rechts 46"/>
          <p:cNvSpPr/>
          <p:nvPr/>
        </p:nvSpPr>
        <p:spPr>
          <a:xfrm>
            <a:off x="4260832" y="3837994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8" name="Textfeld 47"/>
          <p:cNvSpPr txBox="1"/>
          <p:nvPr/>
        </p:nvSpPr>
        <p:spPr>
          <a:xfrm>
            <a:off x="4864157" y="3791899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sind </a:t>
            </a:r>
            <a:r>
              <a:rPr lang="de-DE">
                <a:solidFill>
                  <a:srgbClr val="FF9F9F"/>
                </a:solidFill>
              </a:rPr>
              <a:t>jetzt nicht in der Lage zu handeln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4040073" y="4235359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0" name="Textfeld 49"/>
          <p:cNvSpPr txBox="1"/>
          <p:nvPr/>
        </p:nvSpPr>
        <p:spPr>
          <a:xfrm>
            <a:off x="4643398" y="4189264"/>
            <a:ext cx="25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sehen </a:t>
            </a:r>
            <a:r>
              <a:rPr lang="de-DE">
                <a:solidFill>
                  <a:srgbClr val="FF9F9F"/>
                </a:solidFill>
              </a:rPr>
              <a:t>keine Dringlichkeit</a:t>
            </a:r>
          </a:p>
        </p:txBody>
      </p:sp>
      <p:sp>
        <p:nvSpPr>
          <p:cNvPr id="51" name="Pfeil nach rechts 50"/>
          <p:cNvSpPr/>
          <p:nvPr/>
        </p:nvSpPr>
        <p:spPr>
          <a:xfrm>
            <a:off x="3843561" y="4649872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2" name="Textfeld 51"/>
          <p:cNvSpPr txBox="1"/>
          <p:nvPr/>
        </p:nvSpPr>
        <p:spPr>
          <a:xfrm>
            <a:off x="4446885" y="4603777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haben </a:t>
            </a:r>
            <a:r>
              <a:rPr lang="de-DE">
                <a:solidFill>
                  <a:srgbClr val="FF9F9F"/>
                </a:solidFill>
              </a:rPr>
              <a:t>schlechte Erfahrungen gemacht</a:t>
            </a:r>
          </a:p>
        </p:txBody>
      </p:sp>
      <p:sp>
        <p:nvSpPr>
          <p:cNvPr id="64" name="Pfeil nach rechts 63"/>
          <p:cNvSpPr/>
          <p:nvPr/>
        </p:nvSpPr>
        <p:spPr>
          <a:xfrm>
            <a:off x="4923034" y="2694556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65" name="Textfeld 64"/>
          <p:cNvSpPr txBox="1"/>
          <p:nvPr/>
        </p:nvSpPr>
        <p:spPr>
          <a:xfrm>
            <a:off x="5526358" y="2648462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nehmen</a:t>
            </a:r>
            <a:r>
              <a:rPr lang="de-DE" smtClean="0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keine</a:t>
            </a: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Notiz</a:t>
            </a:r>
          </a:p>
        </p:txBody>
      </p:sp>
      <p:grpSp>
        <p:nvGrpSpPr>
          <p:cNvPr id="71" name="Gruppieren 70"/>
          <p:cNvGrpSpPr/>
          <p:nvPr/>
        </p:nvGrpSpPr>
        <p:grpSpPr>
          <a:xfrm>
            <a:off x="1576827" y="1731049"/>
            <a:ext cx="2145966" cy="831140"/>
            <a:chOff x="1589364" y="275326"/>
            <a:chExt cx="3922585" cy="1745635"/>
          </a:xfrm>
        </p:grpSpPr>
        <p:pic>
          <p:nvPicPr>
            <p:cNvPr id="72" name="Grafik 7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589364" y="275326"/>
              <a:ext cx="3922585" cy="1159306"/>
            </a:xfrm>
            <a:prstGeom prst="rect">
              <a:avLst/>
            </a:prstGeom>
          </p:spPr>
        </p:pic>
        <p:sp>
          <p:nvSpPr>
            <p:cNvPr id="73" name="Pfeil nach unten 72"/>
            <p:cNvSpPr/>
            <p:nvPr/>
          </p:nvSpPr>
          <p:spPr>
            <a:xfrm>
              <a:off x="2930902" y="1384293"/>
              <a:ext cx="1295400" cy="6366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2177916" y="5154619"/>
            <a:ext cx="1502386" cy="828808"/>
            <a:chOff x="2774585" y="5434268"/>
            <a:chExt cx="2476575" cy="1404255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2774585" y="5891725"/>
              <a:ext cx="909083" cy="882343"/>
              <a:chOff x="1108953" y="4509531"/>
              <a:chExt cx="724273" cy="970673"/>
            </a:xfrm>
          </p:grpSpPr>
          <p:pic>
            <p:nvPicPr>
              <p:cNvPr id="82" name="Grafik 8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83" name="Grafik 8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84" name="Grafik 8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grpSp>
          <p:nvGrpSpPr>
            <p:cNvPr id="76" name="Gruppieren 75"/>
            <p:cNvGrpSpPr/>
            <p:nvPr/>
          </p:nvGrpSpPr>
          <p:grpSpPr>
            <a:xfrm flipH="1">
              <a:off x="3578602" y="5956180"/>
              <a:ext cx="576261" cy="882343"/>
              <a:chOff x="1108953" y="4509531"/>
              <a:chExt cx="724273" cy="970673"/>
            </a:xfrm>
          </p:grpSpPr>
          <p:pic>
            <p:nvPicPr>
              <p:cNvPr id="79" name="Grafik 7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80" name="Grafik 79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81" name="Grafik 8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sp>
          <p:nvSpPr>
            <p:cNvPr id="77" name="Textfeld 76"/>
            <p:cNvSpPr txBox="1"/>
            <p:nvPr/>
          </p:nvSpPr>
          <p:spPr>
            <a:xfrm>
              <a:off x="3683668" y="5434268"/>
              <a:ext cx="1567492" cy="62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handeln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Pfeil nach unten 77"/>
            <p:cNvSpPr/>
            <p:nvPr/>
          </p:nvSpPr>
          <p:spPr>
            <a:xfrm>
              <a:off x="3381056" y="5465056"/>
              <a:ext cx="326302" cy="5151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13326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686" y="1086307"/>
            <a:ext cx="8141563" cy="669757"/>
          </a:xfrm>
        </p:spPr>
        <p:txBody>
          <a:bodyPr/>
          <a:lstStyle/>
          <a:p>
            <a:r>
              <a:rPr lang="de-DE" smtClean="0"/>
              <a:t>Kommunikation von Risiken in Medien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5713" y="2797175"/>
            <a:ext cx="4683988" cy="28702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de-DE" sz="12000" smtClean="0">
                <a:solidFill>
                  <a:srgbClr val="FF0000"/>
                </a:solidFill>
              </a:rPr>
              <a:t>Risiko</a:t>
            </a:r>
          </a:p>
          <a:p>
            <a:pPr marL="0" indent="0" algn="ctr">
              <a:buNone/>
            </a:pPr>
            <a:r>
              <a:rPr lang="de-DE" sz="6000" smtClean="0">
                <a:solidFill>
                  <a:schemeClr val="bg1"/>
                </a:solidFill>
              </a:rPr>
              <a:t>des Wandels</a:t>
            </a:r>
            <a:endParaRPr lang="de-DE" sz="6000">
              <a:solidFill>
                <a:schemeClr val="bg1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57400" y="1939925"/>
            <a:ext cx="5810249" cy="42037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e-DE" sz="200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0" smtClean="0">
                <a:solidFill>
                  <a:schemeClr val="bg1"/>
                </a:solidFill>
              </a:rPr>
              <a:t>Risiko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6000" smtClean="0">
                <a:solidFill>
                  <a:schemeClr val="bg1"/>
                </a:solidFill>
              </a:rPr>
              <a:t>des Weiter-So</a:t>
            </a:r>
            <a:endParaRPr lang="de-DE" sz="6000">
              <a:solidFill>
                <a:schemeClr val="bg1"/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5713" y="5359400"/>
            <a:ext cx="1283562" cy="7842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smtClean="0">
                <a:solidFill>
                  <a:srgbClr val="FF0000"/>
                </a:solidFill>
              </a:rPr>
              <a:t>Risiko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smtClean="0">
                <a:solidFill>
                  <a:schemeClr val="bg1"/>
                </a:solidFill>
              </a:rPr>
              <a:t>des Wandels</a:t>
            </a:r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581649" y="2786207"/>
            <a:ext cx="1276350" cy="94615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000" smtClean="0">
                <a:solidFill>
                  <a:schemeClr val="bg1"/>
                </a:solidFill>
              </a:rPr>
              <a:t>Risiko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200" b="1" smtClean="0">
                <a:solidFill>
                  <a:schemeClr val="bg1"/>
                </a:solidFill>
              </a:rPr>
              <a:t>des Weiter-So</a:t>
            </a:r>
            <a:endParaRPr lang="de-DE" sz="1200" b="1">
              <a:solidFill>
                <a:schemeClr val="bg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35686" y="1161148"/>
            <a:ext cx="8513039" cy="6697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4546A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100" smtClean="0"/>
              <a:t>Kommunikation von Risiken durch Erdsystemforschende</a:t>
            </a:r>
            <a:endParaRPr lang="de-DE" sz="3100"/>
          </a:p>
        </p:txBody>
      </p:sp>
      <p:sp>
        <p:nvSpPr>
          <p:cNvPr id="10" name="Textfeld 9"/>
          <p:cNvSpPr txBox="1"/>
          <p:nvPr/>
        </p:nvSpPr>
        <p:spPr>
          <a:xfrm>
            <a:off x="535713" y="6505575"/>
            <a:ext cx="5076583" cy="271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eigene 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Darstellung, in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nlehnung an einen Vortrag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 Hagedorn, Gregor 2022 </a:t>
            </a:r>
          </a:p>
        </p:txBody>
      </p:sp>
    </p:spTree>
    <p:extLst>
      <p:ext uri="{BB962C8B-B14F-4D97-AF65-F5344CB8AC3E}">
        <p14:creationId xmlns:p14="http://schemas.microsoft.com/office/powerpoint/2010/main" val="16982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4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686" y="1086307"/>
            <a:ext cx="8636863" cy="669757"/>
          </a:xfrm>
        </p:spPr>
        <p:txBody>
          <a:bodyPr/>
          <a:lstStyle/>
          <a:p>
            <a:r>
              <a:rPr lang="de-DE" sz="3600" dirty="0" smtClean="0"/>
              <a:t>Globaler Risikoreport – Weltwirtschaftsforum 2021</a:t>
            </a:r>
            <a:endParaRPr lang="de-DE" sz="3600" dirty="0"/>
          </a:p>
        </p:txBody>
      </p:sp>
      <p:pic>
        <p:nvPicPr>
          <p:cNvPr id="4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09" t="17653"/>
          <a:stretch/>
        </p:blipFill>
        <p:spPr>
          <a:xfrm>
            <a:off x="167774" y="1756064"/>
            <a:ext cx="8191392" cy="452546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526462" y="1756064"/>
            <a:ext cx="4468714" cy="23686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09519" y="6513501"/>
            <a:ext cx="7785657" cy="271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Vortrag von Hagedorn, Gregor 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2022; engl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Original: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https://www3.weforum.org/docs/WEF_The_Global_Risks_Report_2021.pdf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75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62"/>
          <p:cNvGrpSpPr/>
          <p:nvPr/>
        </p:nvGrpSpPr>
        <p:grpSpPr>
          <a:xfrm>
            <a:off x="1184566" y="2322659"/>
            <a:ext cx="2960759" cy="2911126"/>
            <a:chOff x="923923" y="1658321"/>
            <a:chExt cx="5295901" cy="3881501"/>
          </a:xfrm>
        </p:grpSpPr>
        <p:sp>
          <p:nvSpPr>
            <p:cNvPr id="85" name="Flussdiagramm: Magnetplattenspeicher 84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86" name="Ellipse 85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16000">
                  <a:schemeClr val="accent1">
                    <a:shade val="30000"/>
                    <a:satMod val="115000"/>
                  </a:schemeClr>
                </a:gs>
                <a:gs pos="7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87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88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89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90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91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92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2466982" y="2092725"/>
              <a:ext cx="2433723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Signal / </a:t>
              </a:r>
              <a:r>
                <a:rPr lang="de-DE" smtClean="0">
                  <a:solidFill>
                    <a:schemeClr val="bg1"/>
                  </a:solidFill>
                </a:rPr>
                <a:t>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sp>
        <p:nvSpPr>
          <p:cNvPr id="43" name="Pfeil nach rechts 42"/>
          <p:cNvSpPr/>
          <p:nvPr/>
        </p:nvSpPr>
        <p:spPr>
          <a:xfrm>
            <a:off x="4664867" y="3091921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5268192" y="3045827"/>
            <a:ext cx="181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reagieren </a:t>
            </a:r>
            <a:r>
              <a:rPr lang="de-DE">
                <a:solidFill>
                  <a:srgbClr val="FF9F9F"/>
                </a:solidFill>
              </a:rPr>
              <a:t>negativ</a:t>
            </a:r>
          </a:p>
        </p:txBody>
      </p:sp>
      <p:sp>
        <p:nvSpPr>
          <p:cNvPr id="45" name="Pfeil nach rechts 44"/>
          <p:cNvSpPr/>
          <p:nvPr/>
        </p:nvSpPr>
        <p:spPr>
          <a:xfrm>
            <a:off x="4513747" y="3462120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6" name="Textfeld 45"/>
          <p:cNvSpPr txBox="1"/>
          <p:nvPr/>
        </p:nvSpPr>
        <p:spPr>
          <a:xfrm>
            <a:off x="5117072" y="3416026"/>
            <a:ext cx="267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bewerten </a:t>
            </a:r>
            <a:r>
              <a:rPr lang="de-DE">
                <a:solidFill>
                  <a:srgbClr val="FF9F9F"/>
                </a:solidFill>
              </a:rPr>
              <a:t>Kosten &gt; Nutzen</a:t>
            </a:r>
          </a:p>
        </p:txBody>
      </p:sp>
      <p:sp>
        <p:nvSpPr>
          <p:cNvPr id="47" name="Pfeil nach rechts 46"/>
          <p:cNvSpPr/>
          <p:nvPr/>
        </p:nvSpPr>
        <p:spPr>
          <a:xfrm>
            <a:off x="4260832" y="3837994"/>
            <a:ext cx="540979" cy="2540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8" name="Textfeld 47"/>
          <p:cNvSpPr txBox="1"/>
          <p:nvPr/>
        </p:nvSpPr>
        <p:spPr>
          <a:xfrm>
            <a:off x="4864157" y="3791899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sind </a:t>
            </a:r>
            <a:r>
              <a:rPr lang="de-DE">
                <a:solidFill>
                  <a:srgbClr val="C00000"/>
                </a:solidFill>
              </a:rPr>
              <a:t>jetzt nicht in der Lage zu handeln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4040073" y="4235359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0" name="Textfeld 49"/>
          <p:cNvSpPr txBox="1"/>
          <p:nvPr/>
        </p:nvSpPr>
        <p:spPr>
          <a:xfrm>
            <a:off x="4643398" y="4189264"/>
            <a:ext cx="25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sehen </a:t>
            </a:r>
            <a:r>
              <a:rPr lang="de-DE">
                <a:solidFill>
                  <a:srgbClr val="FF9F9F"/>
                </a:solidFill>
              </a:rPr>
              <a:t>keine Dringlichkeit</a:t>
            </a:r>
          </a:p>
        </p:txBody>
      </p:sp>
      <p:sp>
        <p:nvSpPr>
          <p:cNvPr id="51" name="Pfeil nach rechts 50"/>
          <p:cNvSpPr/>
          <p:nvPr/>
        </p:nvSpPr>
        <p:spPr>
          <a:xfrm>
            <a:off x="3843561" y="4649872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2" name="Textfeld 51"/>
          <p:cNvSpPr txBox="1"/>
          <p:nvPr/>
        </p:nvSpPr>
        <p:spPr>
          <a:xfrm>
            <a:off x="4446885" y="4603777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haben </a:t>
            </a:r>
            <a:r>
              <a:rPr lang="de-DE">
                <a:solidFill>
                  <a:srgbClr val="FF9F9F"/>
                </a:solidFill>
              </a:rPr>
              <a:t>schlechte Erfahrungen gemacht</a:t>
            </a:r>
          </a:p>
        </p:txBody>
      </p:sp>
      <p:sp>
        <p:nvSpPr>
          <p:cNvPr id="64" name="Pfeil nach rechts 63"/>
          <p:cNvSpPr/>
          <p:nvPr/>
        </p:nvSpPr>
        <p:spPr>
          <a:xfrm>
            <a:off x="4923034" y="2694556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65" name="Textfeld 64"/>
          <p:cNvSpPr txBox="1"/>
          <p:nvPr/>
        </p:nvSpPr>
        <p:spPr>
          <a:xfrm>
            <a:off x="5526358" y="2648462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nehmen</a:t>
            </a:r>
            <a:r>
              <a:rPr lang="de-DE" smtClean="0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keine</a:t>
            </a: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Notiz</a:t>
            </a:r>
          </a:p>
        </p:txBody>
      </p:sp>
      <p:grpSp>
        <p:nvGrpSpPr>
          <p:cNvPr id="71" name="Gruppieren 70"/>
          <p:cNvGrpSpPr/>
          <p:nvPr/>
        </p:nvGrpSpPr>
        <p:grpSpPr>
          <a:xfrm>
            <a:off x="1576827" y="1731049"/>
            <a:ext cx="2145966" cy="831140"/>
            <a:chOff x="1589364" y="275326"/>
            <a:chExt cx="3922585" cy="1745635"/>
          </a:xfrm>
        </p:grpSpPr>
        <p:pic>
          <p:nvPicPr>
            <p:cNvPr id="72" name="Grafik 7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589364" y="275326"/>
              <a:ext cx="3922585" cy="1159306"/>
            </a:xfrm>
            <a:prstGeom prst="rect">
              <a:avLst/>
            </a:prstGeom>
          </p:spPr>
        </p:pic>
        <p:sp>
          <p:nvSpPr>
            <p:cNvPr id="73" name="Pfeil nach unten 72"/>
            <p:cNvSpPr/>
            <p:nvPr/>
          </p:nvSpPr>
          <p:spPr>
            <a:xfrm>
              <a:off x="2930902" y="1384293"/>
              <a:ext cx="1295400" cy="6366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2177916" y="5154619"/>
            <a:ext cx="1502386" cy="828808"/>
            <a:chOff x="2774585" y="5434268"/>
            <a:chExt cx="2476575" cy="1404255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2774585" y="5891725"/>
              <a:ext cx="909083" cy="882343"/>
              <a:chOff x="1108953" y="4509531"/>
              <a:chExt cx="724273" cy="970673"/>
            </a:xfrm>
          </p:grpSpPr>
          <p:pic>
            <p:nvPicPr>
              <p:cNvPr id="82" name="Grafik 8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83" name="Grafik 8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84" name="Grafik 8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grpSp>
          <p:nvGrpSpPr>
            <p:cNvPr id="76" name="Gruppieren 75"/>
            <p:cNvGrpSpPr/>
            <p:nvPr/>
          </p:nvGrpSpPr>
          <p:grpSpPr>
            <a:xfrm flipH="1">
              <a:off x="3578602" y="5956180"/>
              <a:ext cx="576261" cy="882343"/>
              <a:chOff x="1108953" y="4509531"/>
              <a:chExt cx="724273" cy="970673"/>
            </a:xfrm>
          </p:grpSpPr>
          <p:pic>
            <p:nvPicPr>
              <p:cNvPr id="79" name="Grafik 7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80" name="Grafik 79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81" name="Grafik 8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sp>
          <p:nvSpPr>
            <p:cNvPr id="77" name="Textfeld 76"/>
            <p:cNvSpPr txBox="1"/>
            <p:nvPr/>
          </p:nvSpPr>
          <p:spPr>
            <a:xfrm>
              <a:off x="3683668" y="5434268"/>
              <a:ext cx="1567492" cy="62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handeln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Pfeil nach unten 77"/>
            <p:cNvSpPr/>
            <p:nvPr/>
          </p:nvSpPr>
          <p:spPr>
            <a:xfrm>
              <a:off x="3381056" y="5465056"/>
              <a:ext cx="326302" cy="5151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36926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686" y="1086307"/>
            <a:ext cx="8808313" cy="669757"/>
          </a:xfrm>
        </p:spPr>
        <p:txBody>
          <a:bodyPr/>
          <a:lstStyle/>
          <a:p>
            <a:r>
              <a:rPr lang="de-DE" sz="4200" smtClean="0"/>
              <a:t>Was hält uns jetzt gerade ab, zu handeln?</a:t>
            </a:r>
            <a:endParaRPr lang="de-DE" sz="4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(Mangelnde) gesetzliche Vorgaben</a:t>
            </a:r>
          </a:p>
          <a:p>
            <a:r>
              <a:rPr lang="de-DE" smtClean="0"/>
              <a:t>Ökonomische Vorgaben</a:t>
            </a:r>
          </a:p>
          <a:p>
            <a:r>
              <a:rPr lang="de-DE" smtClean="0"/>
              <a:t>Eingeübte Routinen</a:t>
            </a:r>
          </a:p>
          <a:p>
            <a:r>
              <a:rPr lang="de-DE" smtClean="0"/>
              <a:t>Fehlende (Recherche-)Zeit</a:t>
            </a:r>
          </a:p>
          <a:p>
            <a:r>
              <a:rPr lang="de-DE" smtClean="0"/>
              <a:t>Fehlendes Wissen / Kompetenz</a:t>
            </a:r>
          </a:p>
          <a:p>
            <a:r>
              <a:rPr lang="de-DE" smtClean="0"/>
              <a:t>„Gegenwind“ (insbes. aus unserer peer group)</a:t>
            </a:r>
          </a:p>
          <a:p>
            <a:r>
              <a:rPr lang="de-DE" smtClean="0"/>
              <a:t>Liebgewonnene Gewohnheiten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9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/>
          <p:cNvGrpSpPr/>
          <p:nvPr/>
        </p:nvGrpSpPr>
        <p:grpSpPr>
          <a:xfrm>
            <a:off x="1184566" y="2322659"/>
            <a:ext cx="2960759" cy="2911126"/>
            <a:chOff x="923923" y="1658321"/>
            <a:chExt cx="5295901" cy="3881501"/>
          </a:xfrm>
        </p:grpSpPr>
        <p:sp>
          <p:nvSpPr>
            <p:cNvPr id="39" name="Flussdiagramm: Magnetplattenspeicher 38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16000">
                  <a:schemeClr val="accent1">
                    <a:shade val="30000"/>
                    <a:satMod val="115000"/>
                  </a:schemeClr>
                </a:gs>
                <a:gs pos="7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41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2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3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4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5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6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2466982" y="2092725"/>
              <a:ext cx="2433723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Signal / </a:t>
              </a:r>
              <a:r>
                <a:rPr lang="de-DE" smtClean="0">
                  <a:solidFill>
                    <a:schemeClr val="bg1"/>
                  </a:solidFill>
                </a:rPr>
                <a:t>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sp>
        <p:nvSpPr>
          <p:cNvPr id="43" name="Pfeil nach rechts 42"/>
          <p:cNvSpPr/>
          <p:nvPr/>
        </p:nvSpPr>
        <p:spPr>
          <a:xfrm>
            <a:off x="4664867" y="3074364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5268192" y="3028270"/>
            <a:ext cx="181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reagieren </a:t>
            </a:r>
            <a:r>
              <a:rPr lang="de-DE">
                <a:solidFill>
                  <a:srgbClr val="FF9F9F"/>
                </a:solidFill>
              </a:rPr>
              <a:t>negativ</a:t>
            </a:r>
          </a:p>
        </p:txBody>
      </p:sp>
      <p:sp>
        <p:nvSpPr>
          <p:cNvPr id="45" name="Pfeil nach rechts 44"/>
          <p:cNvSpPr/>
          <p:nvPr/>
        </p:nvSpPr>
        <p:spPr>
          <a:xfrm>
            <a:off x="4513747" y="3444563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6" name="Textfeld 45"/>
          <p:cNvSpPr txBox="1"/>
          <p:nvPr/>
        </p:nvSpPr>
        <p:spPr>
          <a:xfrm>
            <a:off x="5117072" y="3398469"/>
            <a:ext cx="267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bewerten </a:t>
            </a:r>
            <a:r>
              <a:rPr lang="de-DE">
                <a:solidFill>
                  <a:srgbClr val="FF9F9F"/>
                </a:solidFill>
              </a:rPr>
              <a:t>Kosten &gt; Nutzen</a:t>
            </a:r>
          </a:p>
        </p:txBody>
      </p:sp>
      <p:sp>
        <p:nvSpPr>
          <p:cNvPr id="47" name="Pfeil nach rechts 46"/>
          <p:cNvSpPr/>
          <p:nvPr/>
        </p:nvSpPr>
        <p:spPr>
          <a:xfrm>
            <a:off x="4260832" y="3820437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8" name="Textfeld 47"/>
          <p:cNvSpPr txBox="1"/>
          <p:nvPr/>
        </p:nvSpPr>
        <p:spPr>
          <a:xfrm>
            <a:off x="4864157" y="3774342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sind </a:t>
            </a:r>
            <a:r>
              <a:rPr lang="de-DE">
                <a:solidFill>
                  <a:srgbClr val="FF9F9F"/>
                </a:solidFill>
              </a:rPr>
              <a:t>jetzt nicht in der Lage zu handeln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4040073" y="4217802"/>
            <a:ext cx="540979" cy="2540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0" name="Textfeld 49"/>
          <p:cNvSpPr txBox="1"/>
          <p:nvPr/>
        </p:nvSpPr>
        <p:spPr>
          <a:xfrm>
            <a:off x="4643398" y="4171707"/>
            <a:ext cx="25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sehen</a:t>
            </a:r>
            <a:r>
              <a:rPr lang="de-DE" smtClean="0">
                <a:solidFill>
                  <a:srgbClr val="FF9F9F"/>
                </a:solidFill>
              </a:rPr>
              <a:t> </a:t>
            </a:r>
            <a:r>
              <a:rPr lang="de-DE">
                <a:solidFill>
                  <a:srgbClr val="C00000"/>
                </a:solidFill>
              </a:rPr>
              <a:t>keine</a:t>
            </a:r>
            <a:r>
              <a:rPr lang="de-DE">
                <a:solidFill>
                  <a:srgbClr val="FF9F9F"/>
                </a:solidFill>
              </a:rPr>
              <a:t> </a:t>
            </a:r>
            <a:r>
              <a:rPr lang="de-DE">
                <a:solidFill>
                  <a:srgbClr val="C00000"/>
                </a:solidFill>
              </a:rPr>
              <a:t>Dringlichkeit</a:t>
            </a:r>
          </a:p>
        </p:txBody>
      </p:sp>
      <p:sp>
        <p:nvSpPr>
          <p:cNvPr id="51" name="Pfeil nach rechts 50"/>
          <p:cNvSpPr/>
          <p:nvPr/>
        </p:nvSpPr>
        <p:spPr>
          <a:xfrm>
            <a:off x="3843561" y="4632315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2" name="Textfeld 51"/>
          <p:cNvSpPr txBox="1"/>
          <p:nvPr/>
        </p:nvSpPr>
        <p:spPr>
          <a:xfrm>
            <a:off x="4446885" y="4586220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haben </a:t>
            </a:r>
            <a:r>
              <a:rPr lang="de-DE">
                <a:solidFill>
                  <a:srgbClr val="FF9F9F"/>
                </a:solidFill>
              </a:rPr>
              <a:t>schlechte Erfahrungen gemacht</a:t>
            </a:r>
          </a:p>
        </p:txBody>
      </p:sp>
      <p:sp>
        <p:nvSpPr>
          <p:cNvPr id="64" name="Pfeil nach rechts 63"/>
          <p:cNvSpPr/>
          <p:nvPr/>
        </p:nvSpPr>
        <p:spPr>
          <a:xfrm>
            <a:off x="4923034" y="2676999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65" name="Textfeld 64"/>
          <p:cNvSpPr txBox="1"/>
          <p:nvPr/>
        </p:nvSpPr>
        <p:spPr>
          <a:xfrm>
            <a:off x="5526358" y="2630905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nehmen</a:t>
            </a:r>
            <a:r>
              <a:rPr lang="de-DE" smtClean="0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keine</a:t>
            </a: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Notiz</a:t>
            </a:r>
          </a:p>
        </p:txBody>
      </p:sp>
      <p:grpSp>
        <p:nvGrpSpPr>
          <p:cNvPr id="84" name="Gruppieren 83"/>
          <p:cNvGrpSpPr/>
          <p:nvPr/>
        </p:nvGrpSpPr>
        <p:grpSpPr>
          <a:xfrm>
            <a:off x="1576827" y="1731049"/>
            <a:ext cx="2145966" cy="831140"/>
            <a:chOff x="1589364" y="275326"/>
            <a:chExt cx="3922585" cy="1745635"/>
          </a:xfrm>
        </p:grpSpPr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589364" y="275326"/>
              <a:ext cx="3922585" cy="1159306"/>
            </a:xfrm>
            <a:prstGeom prst="rect">
              <a:avLst/>
            </a:prstGeom>
          </p:spPr>
        </p:pic>
        <p:sp>
          <p:nvSpPr>
            <p:cNvPr id="86" name="Pfeil nach unten 85"/>
            <p:cNvSpPr/>
            <p:nvPr/>
          </p:nvSpPr>
          <p:spPr>
            <a:xfrm>
              <a:off x="2930902" y="1384293"/>
              <a:ext cx="1295400" cy="6366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2177916" y="5154619"/>
            <a:ext cx="1502386" cy="828808"/>
            <a:chOff x="2774585" y="5434268"/>
            <a:chExt cx="2476575" cy="1404255"/>
          </a:xfrm>
        </p:grpSpPr>
        <p:grpSp>
          <p:nvGrpSpPr>
            <p:cNvPr id="88" name="Gruppieren 87"/>
            <p:cNvGrpSpPr/>
            <p:nvPr/>
          </p:nvGrpSpPr>
          <p:grpSpPr>
            <a:xfrm>
              <a:off x="2774585" y="5891725"/>
              <a:ext cx="909083" cy="882343"/>
              <a:chOff x="1108953" y="4509531"/>
              <a:chExt cx="724273" cy="970673"/>
            </a:xfrm>
          </p:grpSpPr>
          <p:pic>
            <p:nvPicPr>
              <p:cNvPr id="95" name="Grafik 94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96" name="Grafik 95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97" name="Grafik 96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grpSp>
          <p:nvGrpSpPr>
            <p:cNvPr id="89" name="Gruppieren 88"/>
            <p:cNvGrpSpPr/>
            <p:nvPr/>
          </p:nvGrpSpPr>
          <p:grpSpPr>
            <a:xfrm flipH="1">
              <a:off x="3578602" y="5956180"/>
              <a:ext cx="576261" cy="882343"/>
              <a:chOff x="1108953" y="4509531"/>
              <a:chExt cx="724273" cy="970673"/>
            </a:xfrm>
          </p:grpSpPr>
          <p:pic>
            <p:nvPicPr>
              <p:cNvPr id="92" name="Grafik 9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93" name="Grafik 9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94" name="Grafik 9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sp>
          <p:nvSpPr>
            <p:cNvPr id="90" name="Textfeld 89"/>
            <p:cNvSpPr txBox="1"/>
            <p:nvPr/>
          </p:nvSpPr>
          <p:spPr>
            <a:xfrm>
              <a:off x="3683668" y="5434268"/>
              <a:ext cx="1567492" cy="62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handeln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1" name="Pfeil nach unten 90"/>
            <p:cNvSpPr/>
            <p:nvPr/>
          </p:nvSpPr>
          <p:spPr>
            <a:xfrm>
              <a:off x="3381056" y="5465056"/>
              <a:ext cx="326302" cy="5151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9293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Planetary Boundaries, Version 2022</a:t>
            </a:r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87" y="1844675"/>
            <a:ext cx="5560288" cy="48373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10300" y="1981200"/>
            <a:ext cx="270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 Narrow" panose="020B0606020202030204" pitchFamily="34" charset="0"/>
              </a:rPr>
              <a:t>Quelle: DUZ-Special DG </a:t>
            </a:r>
            <a:r>
              <a:rPr lang="de-DE" sz="1200" i="1" dirty="0" smtClean="0">
                <a:latin typeface="Arial Narrow" panose="020B0606020202030204" pitchFamily="34" charset="0"/>
              </a:rPr>
              <a:t>HochN</a:t>
            </a:r>
            <a:r>
              <a:rPr lang="de-DE" sz="1200" i="1" dirty="0">
                <a:latin typeface="Arial Narrow" panose="020B0606020202030204" pitchFamily="34" charset="0"/>
              </a:rPr>
              <a:t/>
            </a:r>
            <a:br>
              <a:rPr lang="de-DE" sz="1200" i="1" dirty="0">
                <a:latin typeface="Arial Narrow" panose="020B0606020202030204" pitchFamily="34" charset="0"/>
              </a:rPr>
            </a:br>
            <a:r>
              <a:rPr lang="de-DE" sz="1200" i="1" dirty="0" err="1">
                <a:latin typeface="Arial Narrow" panose="020B0606020202030204" pitchFamily="34" charset="0"/>
              </a:rPr>
              <a:t>Credit</a:t>
            </a:r>
            <a:r>
              <a:rPr lang="de-DE" sz="1200" i="1" dirty="0">
                <a:latin typeface="Arial Narrow" panose="020B0606020202030204" pitchFamily="34" charset="0"/>
              </a:rPr>
              <a:t>: </a:t>
            </a:r>
            <a:r>
              <a:rPr lang="de-DE" sz="1200" i="1" dirty="0" err="1">
                <a:latin typeface="Arial Narrow" panose="020B0606020202030204" pitchFamily="34" charset="0"/>
              </a:rPr>
              <a:t>Azote</a:t>
            </a:r>
            <a:r>
              <a:rPr lang="de-DE" sz="1200" i="1" dirty="0">
                <a:latin typeface="Arial Narrow" panose="020B0606020202030204" pitchFamily="34" charset="0"/>
              </a:rPr>
              <a:t> for Stockholm</a:t>
            </a:r>
          </a:p>
          <a:p>
            <a:r>
              <a:rPr lang="de-DE" sz="1200" i="1" dirty="0" err="1">
                <a:latin typeface="Arial Narrow" panose="020B0606020202030204" pitchFamily="34" charset="0"/>
              </a:rPr>
              <a:t>Resilience</a:t>
            </a:r>
            <a:r>
              <a:rPr lang="de-DE" sz="1200" i="1" dirty="0">
                <a:latin typeface="Arial Narrow" panose="020B0606020202030204" pitchFamily="34" charset="0"/>
              </a:rPr>
              <a:t> </a:t>
            </a:r>
            <a:r>
              <a:rPr lang="de-DE" sz="1200" i="1" dirty="0" err="1">
                <a:latin typeface="Arial Narrow" panose="020B0606020202030204" pitchFamily="34" charset="0"/>
              </a:rPr>
              <a:t>Centre</a:t>
            </a:r>
            <a:r>
              <a:rPr lang="de-DE" sz="1200" i="1" dirty="0">
                <a:latin typeface="Arial Narrow" panose="020B0606020202030204" pitchFamily="34" charset="0"/>
              </a:rPr>
              <a:t>, </a:t>
            </a:r>
            <a:r>
              <a:rPr lang="de-DE" sz="1200" i="1" dirty="0" err="1">
                <a:latin typeface="Arial Narrow" panose="020B0606020202030204" pitchFamily="34" charset="0"/>
              </a:rPr>
              <a:t>based</a:t>
            </a:r>
            <a:r>
              <a:rPr lang="de-DE" sz="1200" i="1" dirty="0">
                <a:latin typeface="Arial Narrow" panose="020B0606020202030204" pitchFamily="34" charset="0"/>
              </a:rPr>
              <a:t> on </a:t>
            </a:r>
            <a:r>
              <a:rPr lang="de-DE" sz="1200" i="1" dirty="0" err="1">
                <a:latin typeface="Arial Narrow" panose="020B0606020202030204" pitchFamily="34" charset="0"/>
              </a:rPr>
              <a:t>analysis</a:t>
            </a:r>
            <a:r>
              <a:rPr lang="de-DE" sz="1200" i="1" dirty="0">
                <a:latin typeface="Arial Narrow" panose="020B0606020202030204" pitchFamily="34" charset="0"/>
              </a:rPr>
              <a:t> in Wang-</a:t>
            </a:r>
            <a:r>
              <a:rPr lang="de-DE" sz="1200" i="1" dirty="0" err="1">
                <a:latin typeface="Arial Narrow" panose="020B0606020202030204" pitchFamily="34" charset="0"/>
              </a:rPr>
              <a:t>Erlandsson</a:t>
            </a:r>
            <a:r>
              <a:rPr lang="de-DE" sz="1200" i="1" dirty="0">
                <a:latin typeface="Arial Narrow" panose="020B0606020202030204" pitchFamily="34" charset="0"/>
              </a:rPr>
              <a:t> et al 2022,</a:t>
            </a:r>
          </a:p>
          <a:p>
            <a:r>
              <a:rPr lang="de-DE" sz="1200" i="1" dirty="0">
                <a:latin typeface="Arial Narrow" panose="020B0606020202030204" pitchFamily="34" charset="0"/>
              </a:rPr>
              <a:t>Persson et al 2022 </a:t>
            </a:r>
            <a:r>
              <a:rPr lang="de-DE" sz="1200" i="1" dirty="0" err="1">
                <a:latin typeface="Arial Narrow" panose="020B0606020202030204" pitchFamily="34" charset="0"/>
              </a:rPr>
              <a:t>and</a:t>
            </a:r>
            <a:r>
              <a:rPr lang="de-DE" sz="1200" i="1" dirty="0">
                <a:latin typeface="Arial Narrow" panose="020B0606020202030204" pitchFamily="34" charset="0"/>
              </a:rPr>
              <a:t> Steffen et al 2015. Quelle des englischen Originals:</a:t>
            </a:r>
          </a:p>
          <a:p>
            <a:r>
              <a:rPr lang="de-DE" sz="1200" i="1" dirty="0">
                <a:latin typeface="Arial Narrow" panose="020B0606020202030204" pitchFamily="34" charset="0"/>
                <a:hlinkClick r:id="rId3"/>
              </a:rPr>
              <a:t>https://</a:t>
            </a:r>
            <a:r>
              <a:rPr lang="de-DE" sz="1200" i="1" dirty="0" smtClean="0">
                <a:latin typeface="Arial Narrow" panose="020B0606020202030204" pitchFamily="34" charset="0"/>
                <a:hlinkClick r:id="rId3"/>
              </a:rPr>
              <a:t>www.stockholmresilience.org/research/planetary-boundaries.html</a:t>
            </a:r>
            <a:r>
              <a:rPr lang="de-DE" sz="1200" i="1" dirty="0" smtClean="0">
                <a:latin typeface="Arial Narrow" panose="020B0606020202030204" pitchFamily="34" charset="0"/>
              </a:rPr>
              <a:t> </a:t>
            </a:r>
            <a:endParaRPr lang="de-DE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These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687" y="1825625"/>
            <a:ext cx="8587333" cy="544195"/>
          </a:xfrm>
        </p:spPr>
        <p:txBody>
          <a:bodyPr/>
          <a:lstStyle/>
          <a:p>
            <a:pPr marL="0" indent="0">
              <a:buNone/>
            </a:pPr>
            <a:r>
              <a:rPr lang="de-DE" smtClean="0"/>
              <a:t>„Es gibt eine Kommunikationsblase Nachhaltigkeit.“</a:t>
            </a:r>
          </a:p>
        </p:txBody>
      </p:sp>
      <p:sp>
        <p:nvSpPr>
          <p:cNvPr id="4" name="Rechteck 3"/>
          <p:cNvSpPr/>
          <p:nvPr/>
        </p:nvSpPr>
        <p:spPr>
          <a:xfrm>
            <a:off x="1002437" y="3790545"/>
            <a:ext cx="637794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Professor:innen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002437" y="4681105"/>
            <a:ext cx="637794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Wissenschaftliche Beschäftigte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02437" y="5131801"/>
            <a:ext cx="637794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Nicht-wiss. Beschäftigte (Administration / Technik)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002437" y="4235825"/>
            <a:ext cx="6377940" cy="31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Studierende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2903" y="3537691"/>
            <a:ext cx="461010" cy="2184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2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Statusgruppen</a:t>
            </a:r>
            <a:endParaRPr lang="de-DE" sz="2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02437" y="5582497"/>
            <a:ext cx="6377940" cy="31546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Außer-hochschulische hochschul</a:t>
            </a:r>
            <a:r>
              <a:rPr lang="de-DE" b="1" smtClean="0"/>
              <a:t>nahe</a:t>
            </a:r>
            <a:r>
              <a:rPr lang="de-DE" smtClean="0"/>
              <a:t> Gesellschaft</a:t>
            </a: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002437" y="6033193"/>
            <a:ext cx="6377940" cy="31546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Außer-hochschulische hochschul</a:t>
            </a:r>
            <a:r>
              <a:rPr lang="de-DE" b="1" smtClean="0"/>
              <a:t>ferne</a:t>
            </a:r>
            <a:r>
              <a:rPr lang="de-DE" smtClean="0"/>
              <a:t> Gesellschaft</a:t>
            </a:r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1219918" y="2607020"/>
            <a:ext cx="1133324" cy="3946179"/>
            <a:chOff x="1062570" y="2865120"/>
            <a:chExt cx="1369937" cy="3589020"/>
          </a:xfrm>
        </p:grpSpPr>
        <p:sp>
          <p:nvSpPr>
            <p:cNvPr id="9" name="Textfeld 8"/>
            <p:cNvSpPr txBox="1"/>
            <p:nvPr/>
          </p:nvSpPr>
          <p:spPr>
            <a:xfrm>
              <a:off x="1062570" y="2880360"/>
              <a:ext cx="1369937" cy="755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chemeClr val="accent6">
                      <a:lumMod val="75000"/>
                    </a:schemeClr>
                  </a:solidFill>
                </a:rPr>
                <a:t>Grundsätzl.</a:t>
              </a:r>
            </a:p>
            <a:p>
              <a:pPr algn="ctr"/>
              <a:r>
                <a:rPr lang="de-DE" sz="1600">
                  <a:solidFill>
                    <a:schemeClr val="accent6">
                      <a:lumMod val="75000"/>
                    </a:schemeClr>
                  </a:solidFill>
                </a:rPr>
                <a:t>n</a:t>
              </a:r>
              <a:r>
                <a:rPr lang="de-DE" sz="1600" smtClean="0">
                  <a:solidFill>
                    <a:schemeClr val="accent6">
                      <a:lumMod val="75000"/>
                    </a:schemeClr>
                  </a:solidFill>
                </a:rPr>
                <a:t>achhaltig</a:t>
              </a:r>
            </a:p>
            <a:p>
              <a:pPr algn="ctr"/>
              <a:r>
                <a:rPr lang="de-DE" sz="1600" smtClean="0">
                  <a:solidFill>
                    <a:schemeClr val="accent6">
                      <a:lumMod val="75000"/>
                    </a:schemeClr>
                  </a:solidFill>
                </a:rPr>
                <a:t>Handelnde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066800" y="2865120"/>
              <a:ext cx="1348740" cy="358902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373860" y="2607020"/>
            <a:ext cx="1153121" cy="3946179"/>
            <a:chOff x="1013460" y="2865120"/>
            <a:chExt cx="1402080" cy="3589020"/>
          </a:xfrm>
        </p:grpSpPr>
        <p:sp>
          <p:nvSpPr>
            <p:cNvPr id="14" name="Textfeld 13"/>
            <p:cNvSpPr txBox="1"/>
            <p:nvPr/>
          </p:nvSpPr>
          <p:spPr>
            <a:xfrm>
              <a:off x="1013460" y="2880360"/>
              <a:ext cx="1402080" cy="979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rgbClr val="92D050"/>
                  </a:solidFill>
                </a:rPr>
                <a:t>Im Fach-/ Interessen-gebiet nh</a:t>
              </a:r>
            </a:p>
            <a:p>
              <a:pPr algn="ctr"/>
              <a:r>
                <a:rPr lang="de-DE" sz="1600" smtClean="0">
                  <a:solidFill>
                    <a:srgbClr val="92D050"/>
                  </a:solidFill>
                </a:rPr>
                <a:t>Handelnde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1066800" y="2865120"/>
              <a:ext cx="1348740" cy="3589020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3619666" y="2623777"/>
            <a:ext cx="1115789" cy="3946179"/>
            <a:chOff x="1066800" y="2865120"/>
            <a:chExt cx="1348740" cy="3589020"/>
          </a:xfrm>
        </p:grpSpPr>
        <p:sp>
          <p:nvSpPr>
            <p:cNvPr id="19" name="Textfeld 18"/>
            <p:cNvSpPr txBox="1"/>
            <p:nvPr/>
          </p:nvSpPr>
          <p:spPr>
            <a:xfrm>
              <a:off x="1090476" y="2880360"/>
              <a:ext cx="1314130" cy="9797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rgbClr val="0070C0"/>
                  </a:solidFill>
                </a:rPr>
                <a:t>Für nachh.</a:t>
              </a:r>
            </a:p>
            <a:p>
              <a:pPr algn="ctr"/>
              <a:r>
                <a:rPr lang="de-DE" sz="1600" smtClean="0">
                  <a:solidFill>
                    <a:srgbClr val="0070C0"/>
                  </a:solidFill>
                </a:rPr>
                <a:t>Handeln</a:t>
              </a:r>
            </a:p>
            <a:p>
              <a:pPr algn="ctr"/>
              <a:r>
                <a:rPr lang="de-DE" sz="1600" smtClean="0">
                  <a:solidFill>
                    <a:srgbClr val="0070C0"/>
                  </a:solidFill>
                </a:rPr>
                <a:t>Aufge-</a:t>
              </a:r>
            </a:p>
            <a:p>
              <a:pPr algn="ctr"/>
              <a:r>
                <a:rPr lang="de-DE" sz="1600" smtClean="0">
                  <a:solidFill>
                    <a:srgbClr val="0070C0"/>
                  </a:solidFill>
                </a:rPr>
                <a:t>schlossene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1066800" y="2865120"/>
              <a:ext cx="1348740" cy="35890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770109" y="2623777"/>
            <a:ext cx="1153121" cy="3946179"/>
            <a:chOff x="1013460" y="2865120"/>
            <a:chExt cx="1402080" cy="3589020"/>
          </a:xfrm>
        </p:grpSpPr>
        <p:sp>
          <p:nvSpPr>
            <p:cNvPr id="22" name="Textfeld 21"/>
            <p:cNvSpPr txBox="1"/>
            <p:nvPr/>
          </p:nvSpPr>
          <p:spPr>
            <a:xfrm>
              <a:off x="1013460" y="2880360"/>
              <a:ext cx="1402080" cy="923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smtClean="0">
                  <a:solidFill>
                    <a:srgbClr val="7030A0"/>
                  </a:solidFill>
                </a:rPr>
                <a:t>Indifferente gegenüber dem Thema</a:t>
              </a:r>
            </a:p>
            <a:p>
              <a:pPr algn="ctr"/>
              <a:r>
                <a:rPr lang="de-DE" sz="1500" smtClean="0">
                  <a:solidFill>
                    <a:srgbClr val="7030A0"/>
                  </a:solidFill>
                </a:rPr>
                <a:t>Nachhaltigk.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066800" y="2865120"/>
              <a:ext cx="1348740" cy="35890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967099" y="2623777"/>
            <a:ext cx="1153121" cy="3946179"/>
            <a:chOff x="1013460" y="2865120"/>
            <a:chExt cx="1402080" cy="3589020"/>
          </a:xfrm>
        </p:grpSpPr>
        <p:sp>
          <p:nvSpPr>
            <p:cNvPr id="25" name="Textfeld 24"/>
            <p:cNvSpPr txBox="1"/>
            <p:nvPr/>
          </p:nvSpPr>
          <p:spPr>
            <a:xfrm>
              <a:off x="1013460" y="2880360"/>
              <a:ext cx="1402080" cy="923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smtClean="0">
                  <a:solidFill>
                    <a:srgbClr val="FF0000"/>
                  </a:solidFill>
                </a:rPr>
                <a:t>Das Thema Nachhaltigk. Verwei-gernde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1066800" y="2865120"/>
              <a:ext cx="1348740" cy="35890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Rechteck 26"/>
          <p:cNvSpPr/>
          <p:nvPr/>
        </p:nvSpPr>
        <p:spPr>
          <a:xfrm>
            <a:off x="1120140" y="2492721"/>
            <a:ext cx="2457252" cy="413057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448544" y="1825626"/>
            <a:ext cx="5963936" cy="445797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9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6" grpId="0" animBg="1"/>
      <p:bldP spid="17" grpId="0" animBg="1"/>
      <p:bldP spid="27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/>
          <p:cNvGrpSpPr/>
          <p:nvPr/>
        </p:nvGrpSpPr>
        <p:grpSpPr>
          <a:xfrm>
            <a:off x="1184566" y="2322659"/>
            <a:ext cx="2960759" cy="2911126"/>
            <a:chOff x="923923" y="1658321"/>
            <a:chExt cx="5295901" cy="3881501"/>
          </a:xfrm>
        </p:grpSpPr>
        <p:sp>
          <p:nvSpPr>
            <p:cNvPr id="54" name="Flussdiagramm: Magnetplattenspeicher 53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16000">
                  <a:schemeClr val="accent1">
                    <a:shade val="30000"/>
                    <a:satMod val="115000"/>
                  </a:schemeClr>
                </a:gs>
                <a:gs pos="7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56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8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9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0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1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2466982" y="2092725"/>
              <a:ext cx="2433723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Signal / </a:t>
              </a:r>
              <a:r>
                <a:rPr lang="de-DE" smtClean="0">
                  <a:solidFill>
                    <a:schemeClr val="bg1"/>
                  </a:solidFill>
                </a:rPr>
                <a:t>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sp>
        <p:nvSpPr>
          <p:cNvPr id="43" name="Pfeil nach rechts 42"/>
          <p:cNvSpPr/>
          <p:nvPr/>
        </p:nvSpPr>
        <p:spPr>
          <a:xfrm>
            <a:off x="4664867" y="3091921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5268192" y="3045827"/>
            <a:ext cx="181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reagieren </a:t>
            </a:r>
            <a:r>
              <a:rPr lang="de-DE">
                <a:solidFill>
                  <a:srgbClr val="FF9F9F"/>
                </a:solidFill>
              </a:rPr>
              <a:t>negativ</a:t>
            </a:r>
          </a:p>
        </p:txBody>
      </p:sp>
      <p:sp>
        <p:nvSpPr>
          <p:cNvPr id="45" name="Pfeil nach rechts 44"/>
          <p:cNvSpPr/>
          <p:nvPr/>
        </p:nvSpPr>
        <p:spPr>
          <a:xfrm>
            <a:off x="4513747" y="3462120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6" name="Textfeld 45"/>
          <p:cNvSpPr txBox="1"/>
          <p:nvPr/>
        </p:nvSpPr>
        <p:spPr>
          <a:xfrm>
            <a:off x="5117072" y="3416026"/>
            <a:ext cx="267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bewerten </a:t>
            </a:r>
            <a:r>
              <a:rPr lang="de-DE">
                <a:solidFill>
                  <a:srgbClr val="FF9F9F"/>
                </a:solidFill>
              </a:rPr>
              <a:t>Kosten &gt; Nutzen</a:t>
            </a:r>
          </a:p>
        </p:txBody>
      </p:sp>
      <p:sp>
        <p:nvSpPr>
          <p:cNvPr id="47" name="Pfeil nach rechts 46"/>
          <p:cNvSpPr/>
          <p:nvPr/>
        </p:nvSpPr>
        <p:spPr>
          <a:xfrm>
            <a:off x="4260832" y="3837994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8" name="Textfeld 47"/>
          <p:cNvSpPr txBox="1"/>
          <p:nvPr/>
        </p:nvSpPr>
        <p:spPr>
          <a:xfrm>
            <a:off x="4864157" y="3791899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sind </a:t>
            </a:r>
            <a:r>
              <a:rPr lang="de-DE">
                <a:solidFill>
                  <a:srgbClr val="FF9F9F"/>
                </a:solidFill>
              </a:rPr>
              <a:t>jetzt nicht in der Lage zu handeln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4040073" y="4235359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0" name="Textfeld 49"/>
          <p:cNvSpPr txBox="1"/>
          <p:nvPr/>
        </p:nvSpPr>
        <p:spPr>
          <a:xfrm>
            <a:off x="4643398" y="4189264"/>
            <a:ext cx="25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sehen </a:t>
            </a:r>
            <a:r>
              <a:rPr lang="de-DE">
                <a:solidFill>
                  <a:srgbClr val="FF9F9F"/>
                </a:solidFill>
              </a:rPr>
              <a:t>keine Dringlichkeit</a:t>
            </a:r>
          </a:p>
        </p:txBody>
      </p:sp>
      <p:sp>
        <p:nvSpPr>
          <p:cNvPr id="51" name="Pfeil nach rechts 50"/>
          <p:cNvSpPr/>
          <p:nvPr/>
        </p:nvSpPr>
        <p:spPr>
          <a:xfrm>
            <a:off x="3843561" y="4649872"/>
            <a:ext cx="540979" cy="2540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2" name="Textfeld 51"/>
          <p:cNvSpPr txBox="1"/>
          <p:nvPr/>
        </p:nvSpPr>
        <p:spPr>
          <a:xfrm>
            <a:off x="4446885" y="4603777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haben </a:t>
            </a:r>
            <a:r>
              <a:rPr lang="de-DE">
                <a:solidFill>
                  <a:srgbClr val="C00000"/>
                </a:solidFill>
              </a:rPr>
              <a:t>schlechte Erfahrungen gemacht</a:t>
            </a:r>
          </a:p>
        </p:txBody>
      </p:sp>
      <p:sp>
        <p:nvSpPr>
          <p:cNvPr id="64" name="Pfeil nach rechts 63"/>
          <p:cNvSpPr/>
          <p:nvPr/>
        </p:nvSpPr>
        <p:spPr>
          <a:xfrm>
            <a:off x="4923034" y="2694556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65" name="Textfeld 64"/>
          <p:cNvSpPr txBox="1"/>
          <p:nvPr/>
        </p:nvSpPr>
        <p:spPr>
          <a:xfrm>
            <a:off x="5526358" y="2648462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nehmen</a:t>
            </a:r>
            <a:r>
              <a:rPr lang="de-DE" smtClean="0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keine</a:t>
            </a: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Notiz</a:t>
            </a:r>
          </a:p>
        </p:txBody>
      </p:sp>
      <p:grpSp>
        <p:nvGrpSpPr>
          <p:cNvPr id="71" name="Gruppieren 70"/>
          <p:cNvGrpSpPr/>
          <p:nvPr/>
        </p:nvGrpSpPr>
        <p:grpSpPr>
          <a:xfrm>
            <a:off x="1576827" y="1731049"/>
            <a:ext cx="2145966" cy="831140"/>
            <a:chOff x="1589364" y="275326"/>
            <a:chExt cx="3922585" cy="1745635"/>
          </a:xfrm>
        </p:grpSpPr>
        <p:pic>
          <p:nvPicPr>
            <p:cNvPr id="72" name="Grafik 7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589364" y="275326"/>
              <a:ext cx="3922585" cy="1159306"/>
            </a:xfrm>
            <a:prstGeom prst="rect">
              <a:avLst/>
            </a:prstGeom>
          </p:spPr>
        </p:pic>
        <p:sp>
          <p:nvSpPr>
            <p:cNvPr id="73" name="Pfeil nach unten 72"/>
            <p:cNvSpPr/>
            <p:nvPr/>
          </p:nvSpPr>
          <p:spPr>
            <a:xfrm>
              <a:off x="2930902" y="1384293"/>
              <a:ext cx="1295400" cy="6366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2177916" y="5154619"/>
            <a:ext cx="1502386" cy="828808"/>
            <a:chOff x="2774585" y="5434268"/>
            <a:chExt cx="2476575" cy="1404255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2774585" y="5891725"/>
              <a:ext cx="909083" cy="882343"/>
              <a:chOff x="1108953" y="4509531"/>
              <a:chExt cx="724273" cy="970673"/>
            </a:xfrm>
          </p:grpSpPr>
          <p:pic>
            <p:nvPicPr>
              <p:cNvPr id="82" name="Grafik 8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83" name="Grafik 8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84" name="Grafik 8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grpSp>
          <p:nvGrpSpPr>
            <p:cNvPr id="76" name="Gruppieren 75"/>
            <p:cNvGrpSpPr/>
            <p:nvPr/>
          </p:nvGrpSpPr>
          <p:grpSpPr>
            <a:xfrm flipH="1">
              <a:off x="3578602" y="5956180"/>
              <a:ext cx="576261" cy="882343"/>
              <a:chOff x="1108953" y="4509531"/>
              <a:chExt cx="724273" cy="970673"/>
            </a:xfrm>
          </p:grpSpPr>
          <p:pic>
            <p:nvPicPr>
              <p:cNvPr id="79" name="Grafik 7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80" name="Grafik 79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81" name="Grafik 8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sp>
          <p:nvSpPr>
            <p:cNvPr id="77" name="Textfeld 76"/>
            <p:cNvSpPr txBox="1"/>
            <p:nvPr/>
          </p:nvSpPr>
          <p:spPr>
            <a:xfrm>
              <a:off x="3683668" y="5434268"/>
              <a:ext cx="1567492" cy="62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handeln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Pfeil nach unten 77"/>
            <p:cNvSpPr/>
            <p:nvPr/>
          </p:nvSpPr>
          <p:spPr>
            <a:xfrm>
              <a:off x="3381056" y="5465056"/>
              <a:ext cx="326302" cy="5151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6636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/>
          <p:cNvSpPr txBox="1">
            <a:spLocks/>
          </p:cNvSpPr>
          <p:nvPr/>
        </p:nvSpPr>
        <p:spPr>
          <a:xfrm>
            <a:off x="663388" y="2503297"/>
            <a:ext cx="7820025" cy="1716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smtClean="0">
                <a:solidFill>
                  <a:srgbClr val="44546A"/>
                </a:solidFill>
                <a:latin typeface="Arial Narrow"/>
              </a:rPr>
              <a:t>Wir können nicht in die Köpfe der Menschen hineinschauen…</a:t>
            </a:r>
            <a:endParaRPr lang="de-DE" dirty="0">
              <a:solidFill>
                <a:srgbClr val="44546A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179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868" y="1928243"/>
            <a:ext cx="5999329" cy="4760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6746474" y="1948173"/>
            <a:ext cx="2178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 Narrow" panose="020B0606020202030204" pitchFamily="34" charset="0"/>
              </a:rPr>
              <a:t>Quelle: </a:t>
            </a:r>
            <a:r>
              <a:rPr lang="de-DE" sz="1200" i="1" dirty="0" err="1" smtClean="0">
                <a:latin typeface="Arial Narrow" panose="020B0606020202030204" pitchFamily="34" charset="0"/>
              </a:rPr>
              <a:t>Schipperges</a:t>
            </a:r>
            <a:r>
              <a:rPr lang="de-DE" sz="1200" i="1" dirty="0">
                <a:latin typeface="Arial Narrow" panose="020B0606020202030204" pitchFamily="34" charset="0"/>
              </a:rPr>
              <a:t>/Holzhauer/ Scholl </a:t>
            </a:r>
            <a:r>
              <a:rPr lang="de-DE" sz="1200" i="1" dirty="0" smtClean="0">
                <a:latin typeface="Arial Narrow" panose="020B0606020202030204" pitchFamily="34" charset="0"/>
              </a:rPr>
              <a:t>2018;</a:t>
            </a:r>
          </a:p>
          <a:p>
            <a:r>
              <a:rPr lang="de-DE" sz="1200" i="1" dirty="0">
                <a:latin typeface="Arial Narrow" panose="020B0606020202030204" pitchFamily="34" charset="0"/>
                <a:hlinkClick r:id="rId4"/>
              </a:rPr>
              <a:t>https://</a:t>
            </a:r>
            <a:r>
              <a:rPr lang="de-DE" sz="1200" i="1" dirty="0" smtClean="0">
                <a:latin typeface="Arial Narrow" panose="020B0606020202030204" pitchFamily="34" charset="0"/>
                <a:hlinkClick r:id="rId4"/>
              </a:rPr>
              <a:t>www.umweltbundesamt.de/publikationen/umweltbewusstsein-umweltverhalten-in-deutschland-1</a:t>
            </a:r>
            <a:r>
              <a:rPr lang="de-DE" sz="1200" i="1" dirty="0" smtClean="0">
                <a:latin typeface="Arial Narrow" panose="020B0606020202030204" pitchFamily="34" charset="0"/>
              </a:rPr>
              <a:t> </a:t>
            </a:r>
            <a:endParaRPr lang="de-DE" sz="1200" i="1" dirty="0">
              <a:latin typeface="Arial Narrow" panose="020B060602020203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35686" y="1086307"/>
            <a:ext cx="8422831" cy="669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Gute gesellschaftliche Voraussetzungen</a:t>
            </a:r>
            <a:endParaRPr lang="de-DE" dirty="0">
              <a:solidFill>
                <a:srgbClr val="44546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/>
          <p:cNvSpPr txBox="1">
            <a:spLocks/>
          </p:cNvSpPr>
          <p:nvPr/>
        </p:nvSpPr>
        <p:spPr>
          <a:xfrm>
            <a:off x="663388" y="2503297"/>
            <a:ext cx="7820025" cy="17162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>
                <a:solidFill>
                  <a:srgbClr val="44546A"/>
                </a:solidFill>
                <a:latin typeface="Arial Narrow"/>
              </a:rPr>
              <a:t>Vielen Dank für euer Interesse und eure Aufmerksamkeit !</a:t>
            </a:r>
          </a:p>
          <a:p>
            <a:pPr lvl="0"/>
            <a:endParaRPr lang="de-DE" dirty="0">
              <a:solidFill>
                <a:srgbClr val="44546A"/>
              </a:solidFill>
              <a:latin typeface="Arial Narrow"/>
            </a:endParaRPr>
          </a:p>
          <a:p>
            <a:pPr lvl="0"/>
            <a:r>
              <a:rPr lang="de-DE" sz="2600" b="0" dirty="0" smtClean="0">
                <a:solidFill>
                  <a:srgbClr val="44546A"/>
                </a:solidFill>
                <a:latin typeface="Arial Narrow"/>
              </a:rPr>
              <a:t>Fragen gern an: </a:t>
            </a:r>
            <a:r>
              <a:rPr lang="de-DE" sz="2600" b="0" dirty="0" smtClean="0">
                <a:solidFill>
                  <a:srgbClr val="44546A"/>
                </a:solidFill>
                <a:latin typeface="Arial Narrow"/>
                <a:hlinkClick r:id="rId2"/>
              </a:rPr>
              <a:t>eva.schaefer@h-da.de</a:t>
            </a:r>
            <a:r>
              <a:rPr lang="de-DE" sz="2600" b="0" dirty="0" smtClean="0">
                <a:solidFill>
                  <a:srgbClr val="44546A"/>
                </a:solidFill>
                <a:latin typeface="Arial Narrow"/>
              </a:rPr>
              <a:t> </a:t>
            </a:r>
            <a:endParaRPr lang="de-DE" sz="2600" b="0" dirty="0">
              <a:solidFill>
                <a:srgbClr val="44546A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791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4270" y="1989437"/>
            <a:ext cx="8021080" cy="4187525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 smtClean="0"/>
              <a:t>Soweit in der Präsentation die Quellenangaben verlinkt sind, sind sie hier nicht nochmals erwähnt.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 smtClean="0"/>
              <a:t>Vortrag von Hagedorn, Gregor (2022): </a:t>
            </a:r>
          </a:p>
          <a:p>
            <a:pPr marL="0" indent="0">
              <a:buNone/>
            </a:pPr>
            <a:r>
              <a:rPr lang="de-DE" sz="1400" dirty="0" smtClean="0"/>
              <a:t>Dr. Gregor Hagedorn (Museum für Naturkunde Berlin): Wie kommen wir ins Handeln? </a:t>
            </a:r>
            <a:r>
              <a:rPr lang="de-DE" sz="1400" dirty="0" err="1" smtClean="0"/>
              <a:t>Gelingensbedingungen</a:t>
            </a:r>
            <a:r>
              <a:rPr lang="de-DE" sz="1400" dirty="0" smtClean="0"/>
              <a:t> einer Transformation. Vortrag im Rahmen der Ringvorlesung „GLOBAL CHALLENGES 2022 – Transformationsprozesse im </a:t>
            </a:r>
            <a:r>
              <a:rPr lang="de-DE" sz="1400" dirty="0" err="1" smtClean="0"/>
              <a:t>Anthropozän</a:t>
            </a:r>
            <a:r>
              <a:rPr lang="de-DE" sz="1400" dirty="0" smtClean="0"/>
              <a:t> – Ansätze, Dilemmata, Perspektiven“ der Technischen Universität Darmstadt am 10.05.2022.</a:t>
            </a:r>
          </a:p>
          <a:p>
            <a:pPr marL="0" indent="0">
              <a:buNone/>
            </a:pPr>
            <a:endParaRPr lang="de-DE" sz="1400" dirty="0" smtClean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859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Transformatives Lernen</a:t>
            </a: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227306" y="6122869"/>
            <a:ext cx="362208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33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desorientierendes Dilemma tritt auf</a:t>
            </a:r>
            <a:endParaRPr lang="de-DE" sz="1600" b="1">
              <a:solidFill>
                <a:srgbClr val="33CC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405060" y="5646322"/>
            <a:ext cx="346955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prüfen unsere Annahmen kritisch</a:t>
            </a:r>
            <a:endParaRPr lang="de-DE" sz="1600" b="1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5076" y="4943560"/>
            <a:ext cx="2315284" cy="106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prüfen uns 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selbst, häufig ver-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bunden mit Gefühlen von Angst, Wut, 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99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Schuld oder Scham</a:t>
            </a:r>
            <a:endParaRPr lang="de-DE" sz="1600" b="1">
              <a:solidFill>
                <a:srgbClr val="99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39548" y="2154066"/>
            <a:ext cx="5673983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Basis der Bedingungen, die durch </a:t>
            </a:r>
            <a:r>
              <a:rPr lang="de-DE" sz="1600" b="1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unsere </a:t>
            </a:r>
            <a:r>
              <a:rPr lang="de-DE" sz="1600" b="1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neuen</a:t>
            </a:r>
            <a:r>
              <a:rPr lang="de-DE" sz="1600" b="1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600" b="1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600" b="1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Perspektiven </a:t>
            </a:r>
            <a:r>
              <a:rPr lang="de-DE" sz="1600" b="1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vorgegeben werden, erfolgt</a:t>
            </a:r>
            <a:endParaRPr lang="de-DE" sz="1600" b="1" i="1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600" b="1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600" b="1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Wiedereingliederung in unser Leben</a:t>
            </a:r>
            <a:endParaRPr lang="de-DE" sz="1600" b="1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894115" y="4234396"/>
            <a:ext cx="2999790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erkennen: andere teilen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i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unsere Unzufriedenheit und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den Transformationsprozess</a:t>
            </a:r>
            <a:endParaRPr lang="de-DE" sz="16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734251" y="4961453"/>
            <a:ext cx="2823386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erkunden die Optionen für neue Rollen, Beziehungen und Handlungen</a:t>
            </a:r>
            <a:endParaRPr lang="de-DE" sz="1600" b="1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35687" y="4035225"/>
            <a:ext cx="1848856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planen eine Vorgehensweise</a:t>
            </a:r>
            <a:endParaRPr lang="de-DE" sz="1600" b="1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57949" y="2881899"/>
            <a:ext cx="3290405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erwerben Kenntnisse und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i="1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Fähigkeiten </a:t>
            </a:r>
            <a:r>
              <a:rPr lang="de-DE" sz="1600" b="1" i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die Umsetzung </a:t>
            </a:r>
            <a:endParaRPr lang="de-DE" sz="1600" b="1" i="1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i="1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unserer </a:t>
            </a:r>
            <a:r>
              <a:rPr lang="de-DE" sz="1600" b="1" i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eigenen Pläne</a:t>
            </a:r>
            <a:endParaRPr lang="de-DE" sz="1600" b="1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1458335" y="2422902"/>
            <a:ext cx="4756094" cy="4091118"/>
            <a:chOff x="1458335" y="2422902"/>
            <a:chExt cx="4756094" cy="4091118"/>
          </a:xfrm>
        </p:grpSpPr>
        <p:sp>
          <p:nvSpPr>
            <p:cNvPr id="4" name="Halbbogen 3"/>
            <p:cNvSpPr/>
            <p:nvPr/>
          </p:nvSpPr>
          <p:spPr>
            <a:xfrm rot="10985652" flipH="1">
              <a:off x="1458335" y="2427477"/>
              <a:ext cx="4756094" cy="2241698"/>
            </a:xfrm>
            <a:prstGeom prst="blockArc">
              <a:avLst>
                <a:gd name="adj1" fmla="val 3832230"/>
                <a:gd name="adj2" fmla="val 8287548"/>
                <a:gd name="adj3" fmla="val 16301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" name="Halbbogen 4"/>
            <p:cNvSpPr/>
            <p:nvPr/>
          </p:nvSpPr>
          <p:spPr>
            <a:xfrm rot="10800000" flipH="1">
              <a:off x="1496798" y="2422902"/>
              <a:ext cx="3984163" cy="1971235"/>
            </a:xfrm>
            <a:prstGeom prst="blockArc">
              <a:avLst>
                <a:gd name="adj1" fmla="val 6341242"/>
                <a:gd name="adj2" fmla="val 11392037"/>
                <a:gd name="adj3" fmla="val 18396"/>
              </a:avLst>
            </a:prstGeom>
            <a:gradFill>
              <a:gsLst>
                <a:gs pos="9000">
                  <a:srgbClr val="0000FF"/>
                </a:gs>
                <a:gs pos="47000">
                  <a:srgbClr val="33CCFF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" name="Halbbogen 5"/>
            <p:cNvSpPr/>
            <p:nvPr/>
          </p:nvSpPr>
          <p:spPr>
            <a:xfrm rot="10800000" flipH="1">
              <a:off x="1496797" y="2551193"/>
              <a:ext cx="3756397" cy="1735992"/>
            </a:xfrm>
            <a:prstGeom prst="blockArc">
              <a:avLst>
                <a:gd name="adj1" fmla="val 11200005"/>
                <a:gd name="adj2" fmla="val 18734769"/>
                <a:gd name="adj3" fmla="val 19359"/>
              </a:avLst>
            </a:prstGeom>
            <a:gradFill flip="none" rotWithShape="1">
              <a:gsLst>
                <a:gs pos="16000">
                  <a:srgbClr val="33CCFF"/>
                </a:gs>
                <a:gs pos="41000">
                  <a:srgbClr val="00808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" name="Halbbogen 6"/>
            <p:cNvSpPr/>
            <p:nvPr/>
          </p:nvSpPr>
          <p:spPr>
            <a:xfrm rot="10800000" flipH="1">
              <a:off x="1498615" y="3004860"/>
              <a:ext cx="3906577" cy="1317772"/>
            </a:xfrm>
            <a:prstGeom prst="blockArc">
              <a:avLst>
                <a:gd name="adj1" fmla="val 17545577"/>
                <a:gd name="adj2" fmla="val 2756445"/>
                <a:gd name="adj3" fmla="val 29299"/>
              </a:avLst>
            </a:prstGeom>
            <a:gradFill flip="none" rotWithShape="1">
              <a:gsLst>
                <a:gs pos="47000">
                  <a:srgbClr val="008080"/>
                </a:gs>
                <a:gs pos="70000">
                  <a:srgbClr val="92D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" name="Halbbogen 7"/>
            <p:cNvSpPr/>
            <p:nvPr/>
          </p:nvSpPr>
          <p:spPr>
            <a:xfrm rot="10800000" flipH="1">
              <a:off x="2329351" y="4168134"/>
              <a:ext cx="2721928" cy="1002590"/>
            </a:xfrm>
            <a:prstGeom prst="blockArc">
              <a:avLst>
                <a:gd name="adj1" fmla="val 15931463"/>
                <a:gd name="adj2" fmla="val 9031324"/>
                <a:gd name="adj3" fmla="val 33216"/>
              </a:avLst>
            </a:prstGeom>
            <a:gradFill flip="none" rotWithShape="1">
              <a:gsLst>
                <a:gs pos="24000">
                  <a:schemeClr val="accent2"/>
                </a:gs>
                <a:gs pos="71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" name="Halbbogen 8"/>
            <p:cNvSpPr/>
            <p:nvPr/>
          </p:nvSpPr>
          <p:spPr>
            <a:xfrm rot="10800000" flipH="1">
              <a:off x="1889318" y="2967561"/>
              <a:ext cx="3554128" cy="2219498"/>
            </a:xfrm>
            <a:prstGeom prst="blockArc">
              <a:avLst>
                <a:gd name="adj1" fmla="val 8771930"/>
                <a:gd name="adj2" fmla="val 16404617"/>
                <a:gd name="adj3" fmla="val 15819"/>
              </a:avLst>
            </a:prstGeom>
            <a:gradFill flip="none" rotWithShape="1">
              <a:gsLst>
                <a:gs pos="29000">
                  <a:schemeClr val="accent4"/>
                </a:gs>
                <a:gs pos="4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" name="Halbbogen 9"/>
            <p:cNvSpPr/>
            <p:nvPr/>
          </p:nvSpPr>
          <p:spPr>
            <a:xfrm rot="10800000" flipH="1">
              <a:off x="1997517" y="3006639"/>
              <a:ext cx="3310602" cy="1572263"/>
            </a:xfrm>
            <a:prstGeom prst="blockArc">
              <a:avLst>
                <a:gd name="adj1" fmla="val 2887012"/>
                <a:gd name="adj2" fmla="val 10540598"/>
                <a:gd name="adj3" fmla="val 24825"/>
              </a:avLst>
            </a:prstGeom>
            <a:gradFill flip="none" rotWithShape="1">
              <a:gsLst>
                <a:gs pos="46000">
                  <a:srgbClr val="92D050"/>
                </a:gs>
                <a:gs pos="72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" name="Halbbogen 10"/>
            <p:cNvSpPr/>
            <p:nvPr/>
          </p:nvSpPr>
          <p:spPr>
            <a:xfrm rot="10800000" flipH="1">
              <a:off x="2195514" y="4142219"/>
              <a:ext cx="3022775" cy="2020150"/>
            </a:xfrm>
            <a:prstGeom prst="blockArc">
              <a:avLst>
                <a:gd name="adj1" fmla="val 7033938"/>
                <a:gd name="adj2" fmla="val 14094283"/>
                <a:gd name="adj3" fmla="val 17036"/>
              </a:avLst>
            </a:prstGeom>
            <a:gradFill flip="none" rotWithShape="1">
              <a:gsLst>
                <a:gs pos="16000">
                  <a:srgbClr val="FF0000"/>
                </a:gs>
                <a:gs pos="40000">
                  <a:srgbClr val="9900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Halbbogen 11"/>
            <p:cNvSpPr/>
            <p:nvPr/>
          </p:nvSpPr>
          <p:spPr>
            <a:xfrm rot="10800000" flipH="1">
              <a:off x="2335795" y="5090910"/>
              <a:ext cx="2171704" cy="1034932"/>
            </a:xfrm>
            <a:prstGeom prst="blockArc">
              <a:avLst>
                <a:gd name="adj1" fmla="val 13655093"/>
                <a:gd name="adj2" fmla="val 4647429"/>
                <a:gd name="adj3" fmla="val 33039"/>
              </a:avLst>
            </a:prstGeom>
            <a:gradFill flip="none" rotWithShape="1">
              <a:gsLst>
                <a:gs pos="33000">
                  <a:srgbClr val="9900FF"/>
                </a:gs>
                <a:gs pos="58000">
                  <a:srgbClr val="0000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Halbbogen 12"/>
            <p:cNvSpPr/>
            <p:nvPr/>
          </p:nvSpPr>
          <p:spPr>
            <a:xfrm rot="10800000" flipH="1">
              <a:off x="2576570" y="5103470"/>
              <a:ext cx="1917686" cy="1410550"/>
            </a:xfrm>
            <a:prstGeom prst="blockArc">
              <a:avLst>
                <a:gd name="adj1" fmla="val 3666343"/>
                <a:gd name="adj2" fmla="val 19506395"/>
                <a:gd name="adj3" fmla="val 22728"/>
              </a:avLst>
            </a:prstGeom>
            <a:gradFill flip="none" rotWithShape="1">
              <a:gsLst>
                <a:gs pos="52000">
                  <a:srgbClr val="33CCFF"/>
                </a:gs>
                <a:gs pos="88000">
                  <a:srgbClr val="0000F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759799" y="2466609"/>
            <a:ext cx="3623643" cy="4018435"/>
            <a:chOff x="1759799" y="2466609"/>
            <a:chExt cx="3623643" cy="4018435"/>
          </a:xfrm>
        </p:grpSpPr>
        <p:sp>
          <p:nvSpPr>
            <p:cNvPr id="22" name="Rechteck 21"/>
            <p:cNvSpPr/>
            <p:nvPr/>
          </p:nvSpPr>
          <p:spPr>
            <a:xfrm>
              <a:off x="3757067" y="6125843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4055461" y="5631735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193448" y="5042835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4405060" y="4748927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4412941" y="4300291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1905468" y="4044922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1759799" y="2849673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4913203" y="3716309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458372" y="3170955"/>
              <a:ext cx="470239" cy="359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3757068" y="2466609"/>
              <a:ext cx="596786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spcAft>
                  <a:spcPts val="0"/>
                </a:spcAft>
              </a:pPr>
              <a:r>
                <a:rPr lang="de-DE" sz="2200" b="1" i="1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10.</a:t>
              </a:r>
              <a:endParaRPr lang="de-DE" sz="1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hteck 33"/>
          <p:cNvSpPr/>
          <p:nvPr/>
        </p:nvSpPr>
        <p:spPr>
          <a:xfrm>
            <a:off x="5188450" y="3696302"/>
            <a:ext cx="2077179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Wir probieren neue Rollen testweise aus</a:t>
            </a:r>
            <a:endParaRPr lang="de-DE" sz="1600" b="1">
              <a:solidFill>
                <a:srgbClr val="0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35687" y="2144460"/>
            <a:ext cx="2597181" cy="86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>
                <a:solidFill>
                  <a:srgbClr val="33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bauen Kompetenz und Selbstvertrauen in neuen Rollen und </a:t>
            </a:r>
            <a:r>
              <a:rPr lang="de-DE" sz="1600" b="1" i="1" smtClean="0">
                <a:solidFill>
                  <a:srgbClr val="33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Bezie-</a:t>
            </a:r>
          </a:p>
          <a:p>
            <a:pPr lvl="0">
              <a:lnSpc>
                <a:spcPts val="1500"/>
              </a:lnSpc>
              <a:spcAft>
                <a:spcPts val="0"/>
              </a:spcAft>
            </a:pPr>
            <a:r>
              <a:rPr lang="de-DE" sz="1600" b="1" i="1" smtClean="0">
                <a:solidFill>
                  <a:srgbClr val="33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hungen </a:t>
            </a:r>
            <a:r>
              <a:rPr lang="de-DE" sz="1600" b="1" i="1">
                <a:solidFill>
                  <a:srgbClr val="33CC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endParaRPr lang="de-DE" sz="1600" b="1">
              <a:solidFill>
                <a:srgbClr val="33CC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45075" y="6597860"/>
            <a:ext cx="815288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eigene Darstellung, basierend auf </a:t>
            </a:r>
            <a:r>
              <a:rPr lang="de-DE" sz="1200" i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Mezirow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2000, zitiert bei Fleming, Ted 2018: </a:t>
            </a:r>
            <a:r>
              <a:rPr lang="en-US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https://doi.org/10.4018/978-1-5225-6086-9</a:t>
            </a:r>
            <a:endParaRPr lang="de-DE" sz="1200" i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uppieren 190"/>
          <p:cNvGrpSpPr/>
          <p:nvPr/>
        </p:nvGrpSpPr>
        <p:grpSpPr>
          <a:xfrm>
            <a:off x="1171866" y="2436959"/>
            <a:ext cx="2960759" cy="2911126"/>
            <a:chOff x="923923" y="1658321"/>
            <a:chExt cx="5295901" cy="3881501"/>
          </a:xfrm>
        </p:grpSpPr>
        <p:sp>
          <p:nvSpPr>
            <p:cNvPr id="18" name="Flussdiagramm: Magnetplattenspeicher 17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" name="Ellipse 4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6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7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8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9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0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1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466982" y="2092725"/>
              <a:ext cx="2352434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 smtClean="0">
                  <a:solidFill>
                    <a:schemeClr val="bg1"/>
                  </a:solidFill>
                </a:rPr>
                <a:t>Signal / 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sp>
        <p:nvSpPr>
          <p:cNvPr id="48" name="Titel 1"/>
          <p:cNvSpPr txBox="1">
            <a:spLocks/>
          </p:cNvSpPr>
          <p:nvPr/>
        </p:nvSpPr>
        <p:spPr>
          <a:xfrm>
            <a:off x="609600" y="1230310"/>
            <a:ext cx="7820025" cy="7334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Trichter der Handlungswirksamkeit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49" name="Inhaltsplatzhalter 2"/>
          <p:cNvSpPr txBox="1">
            <a:spLocks/>
          </p:cNvSpPr>
          <p:nvPr/>
        </p:nvSpPr>
        <p:spPr>
          <a:xfrm>
            <a:off x="4473289" y="2025649"/>
            <a:ext cx="4042061" cy="41513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2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 Übersetzung nach „The </a:t>
            </a:r>
            <a:r>
              <a:rPr lang="de-DE" sz="2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de-DE" sz="22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Funnel“</a:t>
            </a:r>
          </a:p>
          <a:p>
            <a:pPr algn="l"/>
            <a:r>
              <a:rPr lang="de-DE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</a:p>
          <a:p>
            <a:pPr algn="l"/>
            <a:r>
              <a:rPr lang="de-DE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20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eaction</a:t>
            </a:r>
          </a:p>
          <a:p>
            <a:pPr algn="l"/>
            <a:r>
              <a:rPr lang="de-DE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</a:p>
          <a:p>
            <a:pPr algn="l"/>
            <a:r>
              <a:rPr lang="de-DE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bility</a:t>
            </a:r>
          </a:p>
          <a:p>
            <a:pPr algn="l"/>
            <a:r>
              <a:rPr lang="de-DE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iming</a:t>
            </a:r>
          </a:p>
          <a:p>
            <a:pPr algn="l"/>
            <a:r>
              <a:rPr lang="de-DE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00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xperience</a:t>
            </a:r>
          </a:p>
        </p:txBody>
      </p:sp>
      <p:sp>
        <p:nvSpPr>
          <p:cNvPr id="15" name="Rechteck 14"/>
          <p:cNvSpPr/>
          <p:nvPr/>
        </p:nvSpPr>
        <p:spPr>
          <a:xfrm>
            <a:off x="357808" y="5947906"/>
            <a:ext cx="878619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eigene Darstellung, basierend auf Wendel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Stephen 2020: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https://learning.oreilly.com/library/view/designing-for-behavior/9781492056027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200" i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uppieren 190"/>
          <p:cNvGrpSpPr/>
          <p:nvPr/>
        </p:nvGrpSpPr>
        <p:grpSpPr>
          <a:xfrm>
            <a:off x="1184566" y="2322659"/>
            <a:ext cx="2960759" cy="2911126"/>
            <a:chOff x="923923" y="1658321"/>
            <a:chExt cx="5295901" cy="3881501"/>
          </a:xfrm>
        </p:grpSpPr>
        <p:sp>
          <p:nvSpPr>
            <p:cNvPr id="18" name="Flussdiagramm: Magnetplattenspeicher 17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" name="Ellipse 4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82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6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7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8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9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0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1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466982" y="2092725"/>
              <a:ext cx="2433723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Signal / </a:t>
              </a:r>
              <a:r>
                <a:rPr lang="de-DE" smtClean="0">
                  <a:solidFill>
                    <a:schemeClr val="bg1"/>
                  </a:solidFill>
                </a:rPr>
                <a:t>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grpSp>
        <p:nvGrpSpPr>
          <p:cNvPr id="192" name="Gruppieren 191"/>
          <p:cNvGrpSpPr/>
          <p:nvPr/>
        </p:nvGrpSpPr>
        <p:grpSpPr>
          <a:xfrm>
            <a:off x="1576827" y="1731049"/>
            <a:ext cx="2145966" cy="831140"/>
            <a:chOff x="1589364" y="275326"/>
            <a:chExt cx="3922585" cy="1745635"/>
          </a:xfrm>
        </p:grpSpPr>
        <p:pic>
          <p:nvPicPr>
            <p:cNvPr id="189" name="Grafik 18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589364" y="275326"/>
              <a:ext cx="3922585" cy="1159306"/>
            </a:xfrm>
            <a:prstGeom prst="rect">
              <a:avLst/>
            </a:prstGeom>
          </p:spPr>
        </p:pic>
        <p:sp>
          <p:nvSpPr>
            <p:cNvPr id="190" name="Pfeil nach unten 189"/>
            <p:cNvSpPr/>
            <p:nvPr/>
          </p:nvSpPr>
          <p:spPr>
            <a:xfrm>
              <a:off x="2930902" y="1384293"/>
              <a:ext cx="1295400" cy="6366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grpSp>
        <p:nvGrpSpPr>
          <p:cNvPr id="196" name="Gruppieren 195"/>
          <p:cNvGrpSpPr/>
          <p:nvPr/>
        </p:nvGrpSpPr>
        <p:grpSpPr>
          <a:xfrm>
            <a:off x="4923035" y="2602168"/>
            <a:ext cx="2668890" cy="369332"/>
            <a:chOff x="6219822" y="2031266"/>
            <a:chExt cx="3558519" cy="492443"/>
          </a:xfrm>
        </p:grpSpPr>
        <p:sp>
          <p:nvSpPr>
            <p:cNvPr id="194" name="Pfeil nach rechts 193"/>
            <p:cNvSpPr/>
            <p:nvPr/>
          </p:nvSpPr>
          <p:spPr>
            <a:xfrm>
              <a:off x="6219822" y="2092725"/>
              <a:ext cx="721305" cy="338748"/>
            </a:xfrm>
            <a:prstGeom prst="rightArrow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95" name="Textfeld 194"/>
            <p:cNvSpPr txBox="1"/>
            <p:nvPr/>
          </p:nvSpPr>
          <p:spPr>
            <a:xfrm>
              <a:off x="7024255" y="2031266"/>
              <a:ext cx="27540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9F9F"/>
                  </a:solidFill>
                </a:rPr>
                <a:t>nehmen </a:t>
              </a:r>
              <a:r>
                <a:rPr lang="de-DE">
                  <a:solidFill>
                    <a:srgbClr val="FF9F9F"/>
                  </a:solidFill>
                </a:rPr>
                <a:t>keine Notiz</a:t>
              </a:r>
            </a:p>
          </p:txBody>
        </p:sp>
      </p:grpSp>
      <p:grpSp>
        <p:nvGrpSpPr>
          <p:cNvPr id="197" name="Gruppieren 196"/>
          <p:cNvGrpSpPr/>
          <p:nvPr/>
        </p:nvGrpSpPr>
        <p:grpSpPr>
          <a:xfrm>
            <a:off x="4664866" y="2999533"/>
            <a:ext cx="2420233" cy="369332"/>
            <a:chOff x="6219822" y="2031266"/>
            <a:chExt cx="3226976" cy="492443"/>
          </a:xfrm>
        </p:grpSpPr>
        <p:sp>
          <p:nvSpPr>
            <p:cNvPr id="198" name="Pfeil nach rechts 197"/>
            <p:cNvSpPr/>
            <p:nvPr/>
          </p:nvSpPr>
          <p:spPr>
            <a:xfrm>
              <a:off x="6219822" y="2092725"/>
              <a:ext cx="721305" cy="338748"/>
            </a:xfrm>
            <a:prstGeom prst="rightArrow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199" name="Textfeld 198"/>
            <p:cNvSpPr txBox="1"/>
            <p:nvPr/>
          </p:nvSpPr>
          <p:spPr>
            <a:xfrm>
              <a:off x="7024255" y="2031266"/>
              <a:ext cx="24225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9F9F"/>
                  </a:solidFill>
                </a:rPr>
                <a:t>reagieren </a:t>
              </a:r>
              <a:r>
                <a:rPr lang="de-DE">
                  <a:solidFill>
                    <a:srgbClr val="FF9F9F"/>
                  </a:solidFill>
                </a:rPr>
                <a:t>negativ</a:t>
              </a:r>
            </a:p>
          </p:txBody>
        </p:sp>
      </p:grpSp>
      <p:grpSp>
        <p:nvGrpSpPr>
          <p:cNvPr id="203" name="Gruppieren 202"/>
          <p:cNvGrpSpPr/>
          <p:nvPr/>
        </p:nvGrpSpPr>
        <p:grpSpPr>
          <a:xfrm>
            <a:off x="4513747" y="3369732"/>
            <a:ext cx="3276557" cy="369332"/>
            <a:chOff x="6219822" y="2031266"/>
            <a:chExt cx="4368742" cy="492443"/>
          </a:xfrm>
        </p:grpSpPr>
        <p:sp>
          <p:nvSpPr>
            <p:cNvPr id="204" name="Pfeil nach rechts 203"/>
            <p:cNvSpPr/>
            <p:nvPr/>
          </p:nvSpPr>
          <p:spPr>
            <a:xfrm>
              <a:off x="6219822" y="2092725"/>
              <a:ext cx="721305" cy="338748"/>
            </a:xfrm>
            <a:prstGeom prst="rightArrow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05" name="Textfeld 204"/>
            <p:cNvSpPr txBox="1"/>
            <p:nvPr/>
          </p:nvSpPr>
          <p:spPr>
            <a:xfrm>
              <a:off x="7024255" y="2031266"/>
              <a:ext cx="35643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9F9F"/>
                  </a:solidFill>
                </a:rPr>
                <a:t>bewerten </a:t>
              </a:r>
              <a:r>
                <a:rPr lang="de-DE">
                  <a:solidFill>
                    <a:srgbClr val="FF9F9F"/>
                  </a:solidFill>
                </a:rPr>
                <a:t>Kosten &gt; Nutzen</a:t>
              </a:r>
            </a:p>
          </p:txBody>
        </p:sp>
      </p:grpSp>
      <p:grpSp>
        <p:nvGrpSpPr>
          <p:cNvPr id="206" name="Gruppieren 205"/>
          <p:cNvGrpSpPr/>
          <p:nvPr/>
        </p:nvGrpSpPr>
        <p:grpSpPr>
          <a:xfrm>
            <a:off x="4260833" y="3745606"/>
            <a:ext cx="4329025" cy="369332"/>
            <a:chOff x="6219822" y="2031266"/>
            <a:chExt cx="5772032" cy="492443"/>
          </a:xfrm>
        </p:grpSpPr>
        <p:sp>
          <p:nvSpPr>
            <p:cNvPr id="207" name="Pfeil nach rechts 206"/>
            <p:cNvSpPr/>
            <p:nvPr/>
          </p:nvSpPr>
          <p:spPr>
            <a:xfrm>
              <a:off x="6219822" y="2092725"/>
              <a:ext cx="721305" cy="338748"/>
            </a:xfrm>
            <a:prstGeom prst="rightArrow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08" name="Textfeld 207"/>
            <p:cNvSpPr txBox="1"/>
            <p:nvPr/>
          </p:nvSpPr>
          <p:spPr>
            <a:xfrm>
              <a:off x="7024255" y="2031266"/>
              <a:ext cx="49675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9F9F"/>
                  </a:solidFill>
                </a:rPr>
                <a:t>sind </a:t>
              </a:r>
              <a:r>
                <a:rPr lang="de-DE">
                  <a:solidFill>
                    <a:srgbClr val="FF9F9F"/>
                  </a:solidFill>
                </a:rPr>
                <a:t>jetzt nicht in der Lage zu handeln</a:t>
              </a:r>
            </a:p>
          </p:txBody>
        </p:sp>
      </p:grpSp>
      <p:grpSp>
        <p:nvGrpSpPr>
          <p:cNvPr id="209" name="Gruppieren 208"/>
          <p:cNvGrpSpPr/>
          <p:nvPr/>
        </p:nvGrpSpPr>
        <p:grpSpPr>
          <a:xfrm>
            <a:off x="4040073" y="4142971"/>
            <a:ext cx="3134339" cy="369332"/>
            <a:chOff x="6219822" y="2031266"/>
            <a:chExt cx="4179117" cy="492443"/>
          </a:xfrm>
        </p:grpSpPr>
        <p:sp>
          <p:nvSpPr>
            <p:cNvPr id="210" name="Pfeil nach rechts 209"/>
            <p:cNvSpPr/>
            <p:nvPr/>
          </p:nvSpPr>
          <p:spPr>
            <a:xfrm>
              <a:off x="6219822" y="2092725"/>
              <a:ext cx="721305" cy="338748"/>
            </a:xfrm>
            <a:prstGeom prst="rightArrow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11" name="Textfeld 210"/>
            <p:cNvSpPr txBox="1"/>
            <p:nvPr/>
          </p:nvSpPr>
          <p:spPr>
            <a:xfrm>
              <a:off x="7024255" y="2031266"/>
              <a:ext cx="33746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9F9F"/>
                  </a:solidFill>
                </a:rPr>
                <a:t>sehen </a:t>
              </a:r>
              <a:r>
                <a:rPr lang="de-DE">
                  <a:solidFill>
                    <a:srgbClr val="FF9F9F"/>
                  </a:solidFill>
                </a:rPr>
                <a:t>keine Dringlichkeit</a:t>
              </a:r>
            </a:p>
          </p:txBody>
        </p:sp>
      </p:grpSp>
      <p:grpSp>
        <p:nvGrpSpPr>
          <p:cNvPr id="212" name="Gruppieren 211"/>
          <p:cNvGrpSpPr/>
          <p:nvPr/>
        </p:nvGrpSpPr>
        <p:grpSpPr>
          <a:xfrm>
            <a:off x="3843561" y="4557484"/>
            <a:ext cx="4394106" cy="369332"/>
            <a:chOff x="6219822" y="2031266"/>
            <a:chExt cx="5858806" cy="492443"/>
          </a:xfrm>
        </p:grpSpPr>
        <p:sp>
          <p:nvSpPr>
            <p:cNvPr id="213" name="Pfeil nach rechts 212"/>
            <p:cNvSpPr/>
            <p:nvPr/>
          </p:nvSpPr>
          <p:spPr>
            <a:xfrm>
              <a:off x="6219822" y="2092725"/>
              <a:ext cx="721305" cy="338748"/>
            </a:xfrm>
            <a:prstGeom prst="rightArrow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214" name="Textfeld 213"/>
            <p:cNvSpPr txBox="1"/>
            <p:nvPr/>
          </p:nvSpPr>
          <p:spPr>
            <a:xfrm>
              <a:off x="7024255" y="2031266"/>
              <a:ext cx="50543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9F9F"/>
                  </a:solidFill>
                </a:rPr>
                <a:t>haben </a:t>
              </a:r>
              <a:r>
                <a:rPr lang="de-DE">
                  <a:solidFill>
                    <a:srgbClr val="FF9F9F"/>
                  </a:solidFill>
                </a:rPr>
                <a:t>schlechte Erfahrungen gemacht</a:t>
              </a:r>
            </a:p>
          </p:txBody>
        </p:sp>
      </p:grpSp>
      <p:grpSp>
        <p:nvGrpSpPr>
          <p:cNvPr id="218" name="Gruppieren 217"/>
          <p:cNvGrpSpPr/>
          <p:nvPr/>
        </p:nvGrpSpPr>
        <p:grpSpPr>
          <a:xfrm>
            <a:off x="2177916" y="5154619"/>
            <a:ext cx="1502386" cy="828808"/>
            <a:chOff x="2774585" y="5434268"/>
            <a:chExt cx="2476575" cy="1404255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2774585" y="5891725"/>
              <a:ext cx="909083" cy="882343"/>
              <a:chOff x="1108953" y="4509531"/>
              <a:chExt cx="724273" cy="970673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grpSp>
          <p:nvGrpSpPr>
            <p:cNvPr id="21" name="Gruppieren 20"/>
            <p:cNvGrpSpPr/>
            <p:nvPr/>
          </p:nvGrpSpPr>
          <p:grpSpPr>
            <a:xfrm flipH="1">
              <a:off x="3578602" y="5956180"/>
              <a:ext cx="576261" cy="882343"/>
              <a:chOff x="1108953" y="4509531"/>
              <a:chExt cx="724273" cy="970673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sp>
          <p:nvSpPr>
            <p:cNvPr id="215" name="Textfeld 214"/>
            <p:cNvSpPr txBox="1"/>
            <p:nvPr/>
          </p:nvSpPr>
          <p:spPr>
            <a:xfrm>
              <a:off x="3683668" y="5434268"/>
              <a:ext cx="1567492" cy="62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handeln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7" name="Pfeil nach unten 216"/>
            <p:cNvSpPr/>
            <p:nvPr/>
          </p:nvSpPr>
          <p:spPr>
            <a:xfrm>
              <a:off x="3381056" y="5465056"/>
              <a:ext cx="326302" cy="5151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5220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feil nach rechts 193"/>
          <p:cNvSpPr/>
          <p:nvPr/>
        </p:nvSpPr>
        <p:spPr>
          <a:xfrm>
            <a:off x="4923034" y="2667546"/>
            <a:ext cx="540979" cy="2540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95" name="Textfeld 194"/>
          <p:cNvSpPr txBox="1"/>
          <p:nvPr/>
        </p:nvSpPr>
        <p:spPr>
          <a:xfrm>
            <a:off x="5526358" y="2621452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nehmen </a:t>
            </a:r>
            <a:r>
              <a:rPr lang="de-DE">
                <a:solidFill>
                  <a:srgbClr val="C00000"/>
                </a:solidFill>
              </a:rPr>
              <a:t>keine Notiz</a:t>
            </a:r>
          </a:p>
        </p:txBody>
      </p:sp>
      <p:sp>
        <p:nvSpPr>
          <p:cNvPr id="198" name="Pfeil nach rechts 197"/>
          <p:cNvSpPr/>
          <p:nvPr/>
        </p:nvSpPr>
        <p:spPr>
          <a:xfrm>
            <a:off x="4664867" y="3057291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99" name="Textfeld 198"/>
          <p:cNvSpPr txBox="1"/>
          <p:nvPr/>
        </p:nvSpPr>
        <p:spPr>
          <a:xfrm>
            <a:off x="5268192" y="3018817"/>
            <a:ext cx="181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reagieren </a:t>
            </a:r>
            <a:r>
              <a:rPr lang="de-DE">
                <a:solidFill>
                  <a:srgbClr val="FF9F9F"/>
                </a:solidFill>
              </a:rPr>
              <a:t>negativ</a:t>
            </a:r>
          </a:p>
        </p:txBody>
      </p:sp>
      <p:sp>
        <p:nvSpPr>
          <p:cNvPr id="204" name="Pfeil nach rechts 203"/>
          <p:cNvSpPr/>
          <p:nvPr/>
        </p:nvSpPr>
        <p:spPr>
          <a:xfrm>
            <a:off x="4513747" y="3435110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05" name="Textfeld 204"/>
          <p:cNvSpPr txBox="1"/>
          <p:nvPr/>
        </p:nvSpPr>
        <p:spPr>
          <a:xfrm>
            <a:off x="5117072" y="3389016"/>
            <a:ext cx="267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bewerten </a:t>
            </a:r>
            <a:r>
              <a:rPr lang="de-DE">
                <a:solidFill>
                  <a:srgbClr val="FF9F9F"/>
                </a:solidFill>
              </a:rPr>
              <a:t>Kosten &gt; Nutzen</a:t>
            </a:r>
          </a:p>
        </p:txBody>
      </p:sp>
      <p:sp>
        <p:nvSpPr>
          <p:cNvPr id="207" name="Pfeil nach rechts 206"/>
          <p:cNvSpPr/>
          <p:nvPr/>
        </p:nvSpPr>
        <p:spPr>
          <a:xfrm>
            <a:off x="4260832" y="3810984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08" name="Textfeld 207"/>
          <p:cNvSpPr txBox="1"/>
          <p:nvPr/>
        </p:nvSpPr>
        <p:spPr>
          <a:xfrm>
            <a:off x="4864157" y="3764889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sind </a:t>
            </a:r>
            <a:r>
              <a:rPr lang="de-DE">
                <a:solidFill>
                  <a:srgbClr val="FF9F9F"/>
                </a:solidFill>
              </a:rPr>
              <a:t>jetzt nicht in der Lage zu handeln</a:t>
            </a:r>
          </a:p>
        </p:txBody>
      </p:sp>
      <p:sp>
        <p:nvSpPr>
          <p:cNvPr id="210" name="Pfeil nach rechts 209"/>
          <p:cNvSpPr/>
          <p:nvPr/>
        </p:nvSpPr>
        <p:spPr>
          <a:xfrm>
            <a:off x="4040073" y="4208349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11" name="Textfeld 210"/>
          <p:cNvSpPr txBox="1"/>
          <p:nvPr/>
        </p:nvSpPr>
        <p:spPr>
          <a:xfrm>
            <a:off x="4643398" y="4162254"/>
            <a:ext cx="25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sehen </a:t>
            </a:r>
            <a:r>
              <a:rPr lang="de-DE">
                <a:solidFill>
                  <a:srgbClr val="FF9F9F"/>
                </a:solidFill>
              </a:rPr>
              <a:t>keine Dringlichkeit</a:t>
            </a:r>
          </a:p>
        </p:txBody>
      </p:sp>
      <p:sp>
        <p:nvSpPr>
          <p:cNvPr id="213" name="Pfeil nach rechts 212"/>
          <p:cNvSpPr/>
          <p:nvPr/>
        </p:nvSpPr>
        <p:spPr>
          <a:xfrm>
            <a:off x="3843561" y="4622862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14" name="Textfeld 213"/>
          <p:cNvSpPr txBox="1"/>
          <p:nvPr/>
        </p:nvSpPr>
        <p:spPr>
          <a:xfrm>
            <a:off x="4446885" y="4576767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haben </a:t>
            </a:r>
            <a:r>
              <a:rPr lang="de-DE">
                <a:solidFill>
                  <a:srgbClr val="FF9F9F"/>
                </a:solidFill>
              </a:rPr>
              <a:t>schlechte Erfahrungen gemacht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184566" y="2322659"/>
            <a:ext cx="2960759" cy="2911126"/>
            <a:chOff x="923923" y="1658321"/>
            <a:chExt cx="5295901" cy="3881501"/>
          </a:xfrm>
        </p:grpSpPr>
        <p:sp>
          <p:nvSpPr>
            <p:cNvPr id="39" name="Flussdiagramm: Magnetplattenspeicher 38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16000">
                  <a:schemeClr val="accent1">
                    <a:shade val="30000"/>
                    <a:satMod val="115000"/>
                  </a:schemeClr>
                </a:gs>
                <a:gs pos="7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41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2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3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4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6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2466982" y="2092725"/>
              <a:ext cx="2433723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Signal / </a:t>
              </a:r>
              <a:r>
                <a:rPr lang="de-DE" smtClean="0">
                  <a:solidFill>
                    <a:schemeClr val="bg1"/>
                  </a:solidFill>
                </a:rPr>
                <a:t>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576827" y="1731049"/>
            <a:ext cx="2145966" cy="831140"/>
            <a:chOff x="1589364" y="275326"/>
            <a:chExt cx="3922585" cy="1745635"/>
          </a:xfrm>
        </p:grpSpPr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589364" y="275326"/>
              <a:ext cx="3922585" cy="1159306"/>
            </a:xfrm>
            <a:prstGeom prst="rect">
              <a:avLst/>
            </a:prstGeom>
          </p:spPr>
        </p:pic>
        <p:sp>
          <p:nvSpPr>
            <p:cNvPr id="61" name="Pfeil nach unten 60"/>
            <p:cNvSpPr/>
            <p:nvPr/>
          </p:nvSpPr>
          <p:spPr>
            <a:xfrm>
              <a:off x="2930902" y="1384293"/>
              <a:ext cx="1295400" cy="6366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2177916" y="5154619"/>
            <a:ext cx="1502386" cy="828808"/>
            <a:chOff x="2774585" y="5434268"/>
            <a:chExt cx="2476575" cy="1404255"/>
          </a:xfrm>
        </p:grpSpPr>
        <p:grpSp>
          <p:nvGrpSpPr>
            <p:cNvPr id="63" name="Gruppieren 62"/>
            <p:cNvGrpSpPr/>
            <p:nvPr/>
          </p:nvGrpSpPr>
          <p:grpSpPr>
            <a:xfrm>
              <a:off x="2774585" y="5891725"/>
              <a:ext cx="909083" cy="882343"/>
              <a:chOff x="1108953" y="4509531"/>
              <a:chExt cx="724273" cy="970673"/>
            </a:xfrm>
          </p:grpSpPr>
          <p:pic>
            <p:nvPicPr>
              <p:cNvPr id="70" name="Grafik 69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71" name="Grafik 70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72" name="Grafik 71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grpSp>
          <p:nvGrpSpPr>
            <p:cNvPr id="64" name="Gruppieren 63"/>
            <p:cNvGrpSpPr/>
            <p:nvPr/>
          </p:nvGrpSpPr>
          <p:grpSpPr>
            <a:xfrm flipH="1">
              <a:off x="3578602" y="5956180"/>
              <a:ext cx="576261" cy="882343"/>
              <a:chOff x="1108953" y="4509531"/>
              <a:chExt cx="724273" cy="970673"/>
            </a:xfrm>
          </p:grpSpPr>
          <p:pic>
            <p:nvPicPr>
              <p:cNvPr id="67" name="Grafik 66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68" name="Grafik 67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69" name="Grafik 68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sp>
          <p:nvSpPr>
            <p:cNvPr id="65" name="Textfeld 64"/>
            <p:cNvSpPr txBox="1"/>
            <p:nvPr/>
          </p:nvSpPr>
          <p:spPr>
            <a:xfrm>
              <a:off x="3683668" y="5434268"/>
              <a:ext cx="1567492" cy="62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handeln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Pfeil nach unten 65"/>
            <p:cNvSpPr/>
            <p:nvPr/>
          </p:nvSpPr>
          <p:spPr>
            <a:xfrm>
              <a:off x="3381056" y="5465056"/>
              <a:ext cx="326302" cy="5151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5229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7" y="1756064"/>
            <a:ext cx="5349496" cy="50024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Multiple Krisen und Themen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91200" y="1854200"/>
            <a:ext cx="3124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Narrow" panose="020B0606020202030204" pitchFamily="34" charset="0"/>
              </a:rPr>
              <a:t>Formulierung der Frage 2016–2019: Auf dieser Liste stehen verschiedene Probleme, denen sich unser Land heute gegenübersieht. Bitte geben Sie jeweils an, wie wichtig das genannte Problem aus Ihrer Sicht ist.* </a:t>
            </a:r>
          </a:p>
          <a:p>
            <a:r>
              <a:rPr lang="de-DE" sz="1200" dirty="0">
                <a:latin typeface="Arial Narrow" panose="020B0606020202030204" pitchFamily="34" charset="0"/>
              </a:rPr>
              <a:t>Repräsentativerhebung bei etwa 2000 Befragten pro Jahr (Online-Befragung) Stichprobe ab 14 Jahren </a:t>
            </a:r>
          </a:p>
          <a:p>
            <a:endParaRPr lang="de-DE" sz="1200" dirty="0" smtClean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*Textliche </a:t>
            </a:r>
            <a:r>
              <a:rPr lang="de-DE" sz="1200" dirty="0">
                <a:latin typeface="Arial Narrow" panose="020B0606020202030204" pitchFamily="34" charset="0"/>
              </a:rPr>
              <a:t>Veränderung der Fragestellung 2020: „Thema“ statt „Problem“, um es neutraler zu benennen. </a:t>
            </a:r>
            <a:endParaRPr lang="de-DE" sz="1200" dirty="0" smtClean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 smtClean="0"/>
          </a:p>
          <a:p>
            <a:pPr>
              <a:lnSpc>
                <a:spcPts val="1500"/>
              </a:lnSpc>
            </a:pP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www.umweltbundesamt.de/daten/private-haushalte-konsum/umweltbewusstsein-umweltverhalten</a:t>
            </a:r>
            <a:r>
              <a:rPr lang="de-DE" sz="1200" i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4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/>
          <p:cNvGrpSpPr/>
          <p:nvPr/>
        </p:nvGrpSpPr>
        <p:grpSpPr>
          <a:xfrm>
            <a:off x="1184566" y="2322659"/>
            <a:ext cx="2960759" cy="2911126"/>
            <a:chOff x="923923" y="1658321"/>
            <a:chExt cx="5295901" cy="3881501"/>
          </a:xfrm>
        </p:grpSpPr>
        <p:sp>
          <p:nvSpPr>
            <p:cNvPr id="54" name="Flussdiagramm: Magnetplattenspeicher 53"/>
            <p:cNvSpPr/>
            <p:nvPr/>
          </p:nvSpPr>
          <p:spPr>
            <a:xfrm>
              <a:off x="2400300" y="4852409"/>
              <a:ext cx="2289004" cy="514033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923923" y="1658321"/>
              <a:ext cx="5295899" cy="608233"/>
            </a:xfrm>
            <a:prstGeom prst="ellipse">
              <a:avLst/>
            </a:prstGeom>
            <a:gradFill flip="none" rotWithShape="1">
              <a:gsLst>
                <a:gs pos="16000">
                  <a:schemeClr val="accent1">
                    <a:shade val="30000"/>
                    <a:satMod val="115000"/>
                  </a:schemeClr>
                </a:gs>
                <a:gs pos="7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50"/>
            </a:p>
          </p:txBody>
        </p:sp>
        <p:sp>
          <p:nvSpPr>
            <p:cNvPr id="56" name="Trapezoid 3"/>
            <p:cNvSpPr/>
            <p:nvPr/>
          </p:nvSpPr>
          <p:spPr>
            <a:xfrm flipV="1">
              <a:off x="937380" y="2006502"/>
              <a:ext cx="5282444" cy="546019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Trapezoid 3"/>
            <p:cNvSpPr/>
            <p:nvPr/>
          </p:nvSpPr>
          <p:spPr>
            <a:xfrm flipV="1">
              <a:off x="2270188" y="4569871"/>
              <a:ext cx="2578038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8" name="Trapezoid 3"/>
            <p:cNvSpPr/>
            <p:nvPr/>
          </p:nvSpPr>
          <p:spPr>
            <a:xfrm flipV="1">
              <a:off x="2062721" y="4070144"/>
              <a:ext cx="297600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9" name="Trapezoid 3"/>
            <p:cNvSpPr/>
            <p:nvPr/>
          </p:nvSpPr>
          <p:spPr>
            <a:xfrm flipV="1">
              <a:off x="1851319" y="3555891"/>
              <a:ext cx="342553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0" name="Trapezoid 3"/>
            <p:cNvSpPr/>
            <p:nvPr/>
          </p:nvSpPr>
          <p:spPr>
            <a:xfrm flipV="1">
              <a:off x="1574902" y="3046390"/>
              <a:ext cx="3940075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1" name="Trapezoid 3"/>
            <p:cNvSpPr/>
            <p:nvPr/>
          </p:nvSpPr>
          <p:spPr>
            <a:xfrm flipV="1">
              <a:off x="1279956" y="2534846"/>
              <a:ext cx="4558870" cy="546017"/>
            </a:xfrm>
            <a:custGeom>
              <a:avLst/>
              <a:gdLst>
                <a:gd name="connsiteX0" fmla="*/ 0 w 3708400"/>
                <a:gd name="connsiteY0" fmla="*/ 931334 h 931334"/>
                <a:gd name="connsiteX1" fmla="*/ 232834 w 3708400"/>
                <a:gd name="connsiteY1" fmla="*/ 0 h 931334"/>
                <a:gd name="connsiteX2" fmla="*/ 3475567 w 3708400"/>
                <a:gd name="connsiteY2" fmla="*/ 0 h 931334"/>
                <a:gd name="connsiteX3" fmla="*/ 3708400 w 3708400"/>
                <a:gd name="connsiteY3" fmla="*/ 931334 h 931334"/>
                <a:gd name="connsiteX4" fmla="*/ 0 w 3708400"/>
                <a:gd name="connsiteY4" fmla="*/ 931334 h 931334"/>
                <a:gd name="connsiteX0" fmla="*/ 0 w 3708400"/>
                <a:gd name="connsiteY0" fmla="*/ 931334 h 931388"/>
                <a:gd name="connsiteX1" fmla="*/ 232834 w 3708400"/>
                <a:gd name="connsiteY1" fmla="*/ 0 h 931388"/>
                <a:gd name="connsiteX2" fmla="*/ 3475567 w 3708400"/>
                <a:gd name="connsiteY2" fmla="*/ 0 h 931388"/>
                <a:gd name="connsiteX3" fmla="*/ 3708400 w 3708400"/>
                <a:gd name="connsiteY3" fmla="*/ 931334 h 931388"/>
                <a:gd name="connsiteX4" fmla="*/ 1837266 w 3708400"/>
                <a:gd name="connsiteY4" fmla="*/ 829734 h 931388"/>
                <a:gd name="connsiteX5" fmla="*/ 0 w 3708400"/>
                <a:gd name="connsiteY5" fmla="*/ 931334 h 931388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66800 h 1066854"/>
                <a:gd name="connsiteX1" fmla="*/ 232834 w 3708400"/>
                <a:gd name="connsiteY1" fmla="*/ 135466 h 1066854"/>
                <a:gd name="connsiteX2" fmla="*/ 1905000 w 3708400"/>
                <a:gd name="connsiteY2" fmla="*/ 0 h 1066854"/>
                <a:gd name="connsiteX3" fmla="*/ 3475567 w 3708400"/>
                <a:gd name="connsiteY3" fmla="*/ 135466 h 1066854"/>
                <a:gd name="connsiteX4" fmla="*/ 3708400 w 3708400"/>
                <a:gd name="connsiteY4" fmla="*/ 1066800 h 1066854"/>
                <a:gd name="connsiteX5" fmla="*/ 1837266 w 3708400"/>
                <a:gd name="connsiteY5" fmla="*/ 965200 h 1066854"/>
                <a:gd name="connsiteX6" fmla="*/ 0 w 3708400"/>
                <a:gd name="connsiteY6" fmla="*/ 1066800 h 1066854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32834 w 3708400"/>
                <a:gd name="connsiteY1" fmla="*/ 1439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321"/>
                <a:gd name="connsiteX1" fmla="*/ 207434 w 3708400"/>
                <a:gd name="connsiteY1" fmla="*/ 194733 h 1075321"/>
                <a:gd name="connsiteX2" fmla="*/ 1921933 w 3708400"/>
                <a:gd name="connsiteY2" fmla="*/ 0 h 1075321"/>
                <a:gd name="connsiteX3" fmla="*/ 3475567 w 3708400"/>
                <a:gd name="connsiteY3" fmla="*/ 143933 h 1075321"/>
                <a:gd name="connsiteX4" fmla="*/ 3708400 w 3708400"/>
                <a:gd name="connsiteY4" fmla="*/ 1075267 h 1075321"/>
                <a:gd name="connsiteX5" fmla="*/ 1837266 w 3708400"/>
                <a:gd name="connsiteY5" fmla="*/ 973667 h 1075321"/>
                <a:gd name="connsiteX6" fmla="*/ 0 w 3708400"/>
                <a:gd name="connsiteY6" fmla="*/ 1075267 h 1075321"/>
                <a:gd name="connsiteX0" fmla="*/ 0 w 3708400"/>
                <a:gd name="connsiteY0" fmla="*/ 1075267 h 1075299"/>
                <a:gd name="connsiteX1" fmla="*/ 207434 w 3708400"/>
                <a:gd name="connsiteY1" fmla="*/ 194733 h 1075299"/>
                <a:gd name="connsiteX2" fmla="*/ 1921933 w 3708400"/>
                <a:gd name="connsiteY2" fmla="*/ 0 h 1075299"/>
                <a:gd name="connsiteX3" fmla="*/ 3475567 w 3708400"/>
                <a:gd name="connsiteY3" fmla="*/ 143933 h 1075299"/>
                <a:gd name="connsiteX4" fmla="*/ 3708400 w 3708400"/>
                <a:gd name="connsiteY4" fmla="*/ 1075267 h 1075299"/>
                <a:gd name="connsiteX5" fmla="*/ 1905000 w 3708400"/>
                <a:gd name="connsiteY5" fmla="*/ 897467 h 1075299"/>
                <a:gd name="connsiteX6" fmla="*/ 0 w 3708400"/>
                <a:gd name="connsiteY6" fmla="*/ 1075267 h 1075299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7096"/>
                <a:gd name="connsiteX1" fmla="*/ 207434 w 3708400"/>
                <a:gd name="connsiteY1" fmla="*/ 194733 h 1077096"/>
                <a:gd name="connsiteX2" fmla="*/ 1921933 w 3708400"/>
                <a:gd name="connsiteY2" fmla="*/ 0 h 1077096"/>
                <a:gd name="connsiteX3" fmla="*/ 3475567 w 3708400"/>
                <a:gd name="connsiteY3" fmla="*/ 143933 h 1077096"/>
                <a:gd name="connsiteX4" fmla="*/ 3708400 w 3708400"/>
                <a:gd name="connsiteY4" fmla="*/ 1075267 h 1077096"/>
                <a:gd name="connsiteX5" fmla="*/ 1905000 w 3708400"/>
                <a:gd name="connsiteY5" fmla="*/ 897467 h 1077096"/>
                <a:gd name="connsiteX6" fmla="*/ 0 w 3708400"/>
                <a:gd name="connsiteY6" fmla="*/ 1075267 h 1077096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  <a:gd name="connsiteX0" fmla="*/ 0 w 3708400"/>
                <a:gd name="connsiteY0" fmla="*/ 1075267 h 1075267"/>
                <a:gd name="connsiteX1" fmla="*/ 207434 w 3708400"/>
                <a:gd name="connsiteY1" fmla="*/ 194733 h 1075267"/>
                <a:gd name="connsiteX2" fmla="*/ 1921933 w 3708400"/>
                <a:gd name="connsiteY2" fmla="*/ 0 h 1075267"/>
                <a:gd name="connsiteX3" fmla="*/ 3475567 w 3708400"/>
                <a:gd name="connsiteY3" fmla="*/ 143933 h 1075267"/>
                <a:gd name="connsiteX4" fmla="*/ 3708400 w 3708400"/>
                <a:gd name="connsiteY4" fmla="*/ 1075267 h 1075267"/>
                <a:gd name="connsiteX5" fmla="*/ 1905000 w 3708400"/>
                <a:gd name="connsiteY5" fmla="*/ 897467 h 1075267"/>
                <a:gd name="connsiteX6" fmla="*/ 0 w 3708400"/>
                <a:gd name="connsiteY6" fmla="*/ 1075267 h 107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400" h="1075267">
                  <a:moveTo>
                    <a:pt x="0" y="1075267"/>
                  </a:moveTo>
                  <a:cubicBezTo>
                    <a:pt x="221545" y="189090"/>
                    <a:pt x="138289" y="488244"/>
                    <a:pt x="207434" y="194733"/>
                  </a:cubicBezTo>
                  <a:cubicBezTo>
                    <a:pt x="1924756" y="0"/>
                    <a:pt x="238478" y="160867"/>
                    <a:pt x="1921933" y="0"/>
                  </a:cubicBezTo>
                  <a:cubicBezTo>
                    <a:pt x="2439811" y="47978"/>
                    <a:pt x="1916289" y="-14111"/>
                    <a:pt x="3475567" y="143933"/>
                  </a:cubicBezTo>
                  <a:cubicBezTo>
                    <a:pt x="3730978" y="1080911"/>
                    <a:pt x="3478389" y="163689"/>
                    <a:pt x="3708400" y="1075267"/>
                  </a:cubicBezTo>
                  <a:cubicBezTo>
                    <a:pt x="1899356" y="883355"/>
                    <a:pt x="3705578" y="1097845"/>
                    <a:pt x="1905000" y="897467"/>
                  </a:cubicBezTo>
                  <a:cubicBezTo>
                    <a:pt x="1270000" y="956734"/>
                    <a:pt x="1921934" y="889000"/>
                    <a:pt x="0" y="10752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0"/>
                  </a:schemeClr>
                </a:gs>
                <a:gs pos="28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2466982" y="2092725"/>
              <a:ext cx="2433723" cy="3447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Signal / </a:t>
              </a:r>
              <a:r>
                <a:rPr lang="de-DE" smtClean="0">
                  <a:solidFill>
                    <a:schemeClr val="bg1"/>
                  </a:solidFill>
                </a:rPr>
                <a:t>Reiz</a:t>
              </a:r>
              <a:endParaRPr lang="de-DE">
                <a:solidFill>
                  <a:schemeClr val="bg1"/>
                </a:solidFill>
              </a:endParaRP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Reaktion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Bewertung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Fähigkeit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Timing</a:t>
              </a:r>
            </a:p>
            <a:p>
              <a:pPr algn="ctr">
                <a:spcBef>
                  <a:spcPts val="900"/>
                </a:spcBef>
              </a:pPr>
              <a:r>
                <a:rPr lang="de-DE">
                  <a:solidFill>
                    <a:schemeClr val="bg1"/>
                  </a:solidFill>
                </a:rPr>
                <a:t>Erfahrung</a:t>
              </a:r>
            </a:p>
            <a:p>
              <a:pPr algn="ctr"/>
              <a:endParaRPr lang="de-DE" sz="1650">
                <a:solidFill>
                  <a:schemeClr val="bg1"/>
                </a:solidFill>
              </a:endParaRPr>
            </a:p>
          </p:txBody>
        </p:sp>
      </p:grpSp>
      <p:sp>
        <p:nvSpPr>
          <p:cNvPr id="194" name="Pfeil nach rechts 193"/>
          <p:cNvSpPr/>
          <p:nvPr/>
        </p:nvSpPr>
        <p:spPr>
          <a:xfrm>
            <a:off x="4923034" y="2692150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95" name="Textfeld 194"/>
          <p:cNvSpPr txBox="1"/>
          <p:nvPr/>
        </p:nvSpPr>
        <p:spPr>
          <a:xfrm>
            <a:off x="5526358" y="2646056"/>
            <a:ext cx="206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nehmen</a:t>
            </a:r>
            <a:r>
              <a:rPr lang="de-DE" smtClean="0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keine</a:t>
            </a: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>
                <a:solidFill>
                  <a:srgbClr val="FF9F9F"/>
                </a:solidFill>
              </a:rPr>
              <a:t>Notiz</a:t>
            </a:r>
          </a:p>
        </p:txBody>
      </p:sp>
      <p:sp>
        <p:nvSpPr>
          <p:cNvPr id="43" name="Pfeil nach rechts 42"/>
          <p:cNvSpPr/>
          <p:nvPr/>
        </p:nvSpPr>
        <p:spPr>
          <a:xfrm>
            <a:off x="4664867" y="3089515"/>
            <a:ext cx="540979" cy="2540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5268192" y="3043421"/>
            <a:ext cx="330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reagieren negativ (häufig intuitiv)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45" name="Pfeil nach rechts 44"/>
          <p:cNvSpPr/>
          <p:nvPr/>
        </p:nvSpPr>
        <p:spPr>
          <a:xfrm>
            <a:off x="4513747" y="3459714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6" name="Textfeld 45"/>
          <p:cNvSpPr txBox="1"/>
          <p:nvPr/>
        </p:nvSpPr>
        <p:spPr>
          <a:xfrm>
            <a:off x="5117072" y="3413620"/>
            <a:ext cx="267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bewerten </a:t>
            </a:r>
            <a:r>
              <a:rPr lang="de-DE">
                <a:solidFill>
                  <a:srgbClr val="FF9F9F"/>
                </a:solidFill>
              </a:rPr>
              <a:t>Kosten &gt; Nutzen</a:t>
            </a:r>
          </a:p>
        </p:txBody>
      </p:sp>
      <p:sp>
        <p:nvSpPr>
          <p:cNvPr id="47" name="Pfeil nach rechts 46"/>
          <p:cNvSpPr/>
          <p:nvPr/>
        </p:nvSpPr>
        <p:spPr>
          <a:xfrm>
            <a:off x="4260832" y="3835588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8" name="Textfeld 47"/>
          <p:cNvSpPr txBox="1"/>
          <p:nvPr/>
        </p:nvSpPr>
        <p:spPr>
          <a:xfrm>
            <a:off x="4864157" y="3789493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sind </a:t>
            </a:r>
            <a:r>
              <a:rPr lang="de-DE">
                <a:solidFill>
                  <a:srgbClr val="FF9F9F"/>
                </a:solidFill>
              </a:rPr>
              <a:t>jetzt nicht in der Lage zu handeln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4040073" y="4232953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0" name="Textfeld 49"/>
          <p:cNvSpPr txBox="1"/>
          <p:nvPr/>
        </p:nvSpPr>
        <p:spPr>
          <a:xfrm>
            <a:off x="4643398" y="4186858"/>
            <a:ext cx="25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sehen </a:t>
            </a:r>
            <a:r>
              <a:rPr lang="de-DE">
                <a:solidFill>
                  <a:srgbClr val="FF9F9F"/>
                </a:solidFill>
              </a:rPr>
              <a:t>keine Dringlichkeit</a:t>
            </a:r>
          </a:p>
        </p:txBody>
      </p:sp>
      <p:sp>
        <p:nvSpPr>
          <p:cNvPr id="51" name="Pfeil nach rechts 50"/>
          <p:cNvSpPr/>
          <p:nvPr/>
        </p:nvSpPr>
        <p:spPr>
          <a:xfrm>
            <a:off x="3843561" y="4647466"/>
            <a:ext cx="540979" cy="254061"/>
          </a:xfrm>
          <a:prstGeom prst="rightArrow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52" name="Textfeld 51"/>
          <p:cNvSpPr txBox="1"/>
          <p:nvPr/>
        </p:nvSpPr>
        <p:spPr>
          <a:xfrm>
            <a:off x="4446885" y="4601371"/>
            <a:ext cx="37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9F9F"/>
                </a:solidFill>
              </a:rPr>
              <a:t>haben </a:t>
            </a:r>
            <a:r>
              <a:rPr lang="de-DE">
                <a:solidFill>
                  <a:srgbClr val="FF9F9F"/>
                </a:solidFill>
              </a:rPr>
              <a:t>schlechte Erfahrungen gemacht</a:t>
            </a:r>
          </a:p>
        </p:txBody>
      </p:sp>
      <p:grpSp>
        <p:nvGrpSpPr>
          <p:cNvPr id="69" name="Gruppieren 68"/>
          <p:cNvGrpSpPr/>
          <p:nvPr/>
        </p:nvGrpSpPr>
        <p:grpSpPr>
          <a:xfrm>
            <a:off x="1576827" y="1740777"/>
            <a:ext cx="2145966" cy="831140"/>
            <a:chOff x="1589364" y="275326"/>
            <a:chExt cx="3922585" cy="1745635"/>
          </a:xfrm>
        </p:grpSpPr>
        <p:pic>
          <p:nvPicPr>
            <p:cNvPr id="70" name="Grafik 6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tretch>
              <a:fillRect/>
            </a:stretch>
          </p:blipFill>
          <p:spPr>
            <a:xfrm>
              <a:off x="1589364" y="275326"/>
              <a:ext cx="3922585" cy="1159306"/>
            </a:xfrm>
            <a:prstGeom prst="rect">
              <a:avLst/>
            </a:prstGeom>
          </p:spPr>
        </p:pic>
        <p:sp>
          <p:nvSpPr>
            <p:cNvPr id="71" name="Pfeil nach unten 70"/>
            <p:cNvSpPr/>
            <p:nvPr/>
          </p:nvSpPr>
          <p:spPr>
            <a:xfrm>
              <a:off x="2930902" y="1384293"/>
              <a:ext cx="1295400" cy="6366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2177916" y="5164347"/>
            <a:ext cx="1502386" cy="828808"/>
            <a:chOff x="2774585" y="5434268"/>
            <a:chExt cx="2476575" cy="1404255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2774585" y="5891725"/>
              <a:ext cx="909083" cy="882343"/>
              <a:chOff x="1108953" y="4509531"/>
              <a:chExt cx="724273" cy="970673"/>
            </a:xfrm>
          </p:grpSpPr>
          <p:pic>
            <p:nvPicPr>
              <p:cNvPr id="80" name="Grafik 79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81" name="Grafik 80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82" name="Grafik 81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grpSp>
          <p:nvGrpSpPr>
            <p:cNvPr id="74" name="Gruppieren 73"/>
            <p:cNvGrpSpPr/>
            <p:nvPr/>
          </p:nvGrpSpPr>
          <p:grpSpPr>
            <a:xfrm flipH="1">
              <a:off x="3578602" y="5956180"/>
              <a:ext cx="576261" cy="882343"/>
              <a:chOff x="1108953" y="4509531"/>
              <a:chExt cx="724273" cy="970673"/>
            </a:xfrm>
          </p:grpSpPr>
          <p:pic>
            <p:nvPicPr>
              <p:cNvPr id="77" name="Grafik 76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b="48788"/>
              <a:stretch/>
            </p:blipFill>
            <p:spPr>
              <a:xfrm>
                <a:off x="1108953" y="4509531"/>
                <a:ext cx="724273" cy="464535"/>
              </a:xfrm>
              <a:prstGeom prst="rect">
                <a:avLst/>
              </a:prstGeom>
            </p:spPr>
          </p:pic>
          <p:pic>
            <p:nvPicPr>
              <p:cNvPr id="78" name="Grafik 77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362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rcRect l="20015" t="36292" r="60407" b="4655"/>
              <a:stretch/>
            </p:blipFill>
            <p:spPr>
              <a:xfrm>
                <a:off x="1530093" y="4824598"/>
                <a:ext cx="244691" cy="651703"/>
              </a:xfrm>
              <a:prstGeom prst="rect">
                <a:avLst/>
              </a:prstGeom>
            </p:spPr>
          </p:pic>
          <p:pic>
            <p:nvPicPr>
              <p:cNvPr id="79" name="Grafik 78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272048" y="4854915"/>
                <a:ext cx="293917" cy="625289"/>
              </a:xfrm>
              <a:prstGeom prst="rect">
                <a:avLst/>
              </a:prstGeom>
            </p:spPr>
          </p:pic>
        </p:grpSp>
        <p:sp>
          <p:nvSpPr>
            <p:cNvPr id="75" name="Textfeld 74"/>
            <p:cNvSpPr txBox="1"/>
            <p:nvPr/>
          </p:nvSpPr>
          <p:spPr>
            <a:xfrm>
              <a:off x="3683668" y="5434268"/>
              <a:ext cx="1567492" cy="625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handeln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Pfeil nach unten 75"/>
            <p:cNvSpPr/>
            <p:nvPr/>
          </p:nvSpPr>
          <p:spPr>
            <a:xfrm>
              <a:off x="3381056" y="5465056"/>
              <a:ext cx="326302" cy="5151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</p:grpSp>
    </p:spTree>
    <p:extLst>
      <p:ext uri="{BB962C8B-B14F-4D97-AF65-F5344CB8AC3E}">
        <p14:creationId xmlns:p14="http://schemas.microsoft.com/office/powerpoint/2010/main" val="1932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b="20244"/>
          <a:stretch/>
        </p:blipFill>
        <p:spPr>
          <a:xfrm>
            <a:off x="142875" y="2071687"/>
            <a:ext cx="8873203" cy="3481387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26162" y="1248232"/>
            <a:ext cx="7886700" cy="66975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4400" smtClean="0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Unsere Gedächtnissysteme</a:t>
            </a:r>
            <a:endParaRPr lang="de-DE" sz="4400">
              <a:solidFill>
                <a:srgbClr val="44546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295400" y="2279941"/>
            <a:ext cx="5981700" cy="47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362075" y="2577810"/>
            <a:ext cx="933450" cy="106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278662" y="3377909"/>
            <a:ext cx="3741013" cy="1375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914900" y="2771774"/>
            <a:ext cx="3876675" cy="276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019675" y="3943350"/>
            <a:ext cx="3533775" cy="12287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57175" y="5915025"/>
            <a:ext cx="4546437" cy="271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Kindermann, Harald 2020; 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https://doi.org/10.1007/978-3-658-28161-8</a:t>
            </a:r>
            <a:r>
              <a:rPr lang="de-DE" sz="12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910</Words>
  <Application>Microsoft Office PowerPoint</Application>
  <PresentationFormat>Bildschirmpräsentation (4:3)</PresentationFormat>
  <Paragraphs>236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HDA DIN Office Bold</vt:lpstr>
      <vt:lpstr>Times New Roman</vt:lpstr>
      <vt:lpstr>Office</vt:lpstr>
      <vt:lpstr>PowerPoint-Präsentation</vt:lpstr>
      <vt:lpstr>These</vt:lpstr>
      <vt:lpstr>Transformatives Lernen</vt:lpstr>
      <vt:lpstr>PowerPoint-Präsentation</vt:lpstr>
      <vt:lpstr>PowerPoint-Präsentation</vt:lpstr>
      <vt:lpstr>PowerPoint-Präsentation</vt:lpstr>
      <vt:lpstr>Multiple Krisen und Themen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Kommunikation von Risiken in Medien</vt:lpstr>
      <vt:lpstr>Globaler Risikoreport – Weltwirtschaftsforum 2021</vt:lpstr>
      <vt:lpstr>PowerPoint-Präsentation</vt:lpstr>
      <vt:lpstr>Was hält uns jetzt gerade ab, zu handeln?</vt:lpstr>
      <vt:lpstr>PowerPoint-Präsentation</vt:lpstr>
      <vt:lpstr>Planetary Boundaries, Version 2022</vt:lpstr>
      <vt:lpstr>PowerPoint-Präsentation</vt:lpstr>
      <vt:lpstr>PowerPoint-Präsentation</vt:lpstr>
      <vt:lpstr>PowerPoint-Präsentation</vt:lpstr>
      <vt:lpstr>PowerPoint-Präsentation</vt:lpstr>
      <vt:lpstr>Quellenangabe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Kommunikationsblase Nachhaltigkeit?</dc:title>
  <dc:creator>Schäfer, Eva</dc:creator>
  <cp:lastModifiedBy>Schäfer, Eva</cp:lastModifiedBy>
  <cp:revision>70</cp:revision>
  <dcterms:created xsi:type="dcterms:W3CDTF">2023-06-14T12:50:11Z</dcterms:created>
  <dcterms:modified xsi:type="dcterms:W3CDTF">2023-07-19T18:00:34Z</dcterms:modified>
</cp:coreProperties>
</file>